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06" autoAdjust="0"/>
    <p:restoredTop sz="94660"/>
  </p:normalViewPr>
  <p:slideViewPr>
    <p:cSldViewPr>
      <p:cViewPr varScale="1">
        <p:scale>
          <a:sx n="68" d="100"/>
          <a:sy n="68" d="100"/>
        </p:scale>
        <p:origin x="-148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2DC5AB-A301-4391-933B-B37C1D5534CD}" type="doc">
      <dgm:prSet loTypeId="urn:diagrams.loki3.com/VaryingWidthList" loCatId="list" qsTypeId="urn:microsoft.com/office/officeart/2005/8/quickstyle/simple1" qsCatId="simple" csTypeId="urn:microsoft.com/office/officeart/2005/8/colors/accent1_2" csCatId="accent1" phldr="1"/>
      <dgm:spPr/>
    </dgm:pt>
    <dgm:pt modelId="{3F59D346-B0C8-4662-A0F4-CBE6A86C867B}">
      <dgm:prSet phldrT="[Text]" custT="1"/>
      <dgm:spPr/>
      <dgm:t>
        <a:bodyPr/>
        <a:lstStyle/>
        <a:p>
          <a:r>
            <a:rPr lang="en-US" sz="3600" dirty="0" smtClean="0"/>
            <a:t>Modalities</a:t>
          </a:r>
          <a:endParaRPr lang="en-US" sz="3600" dirty="0"/>
        </a:p>
      </dgm:t>
    </dgm:pt>
    <dgm:pt modelId="{D28954F2-5891-40A5-92DE-109C335461BF}" type="parTrans" cxnId="{DC7D844E-4B73-47EC-AC8F-0D929AC89EAF}">
      <dgm:prSet/>
      <dgm:spPr/>
      <dgm:t>
        <a:bodyPr/>
        <a:lstStyle/>
        <a:p>
          <a:endParaRPr lang="en-US"/>
        </a:p>
      </dgm:t>
    </dgm:pt>
    <dgm:pt modelId="{019CC27C-A7FB-41DF-A28C-02D106D1E948}" type="sibTrans" cxnId="{DC7D844E-4B73-47EC-AC8F-0D929AC89EAF}">
      <dgm:prSet/>
      <dgm:spPr/>
      <dgm:t>
        <a:bodyPr/>
        <a:lstStyle/>
        <a:p>
          <a:endParaRPr lang="en-US"/>
        </a:p>
      </dgm:t>
    </dgm:pt>
    <dgm:pt modelId="{38592865-BB46-46D3-85B4-5C5FE0375B0E}">
      <dgm:prSet phldrT="[Text]"/>
      <dgm:spPr/>
      <dgm:t>
        <a:bodyPr/>
        <a:lstStyle/>
        <a:p>
          <a:r>
            <a:rPr lang="en-US" dirty="0" smtClean="0"/>
            <a:t>Mind symptoms</a:t>
          </a:r>
          <a:endParaRPr lang="en-US" dirty="0"/>
        </a:p>
      </dgm:t>
    </dgm:pt>
    <dgm:pt modelId="{BE558A22-B6F1-41F7-96B3-D68A6DF10D19}" type="parTrans" cxnId="{D60EEBD5-1A90-410B-BB7D-9410A346A39E}">
      <dgm:prSet/>
      <dgm:spPr/>
      <dgm:t>
        <a:bodyPr/>
        <a:lstStyle/>
        <a:p>
          <a:endParaRPr lang="en-US"/>
        </a:p>
      </dgm:t>
    </dgm:pt>
    <dgm:pt modelId="{9652CBCE-FC36-4E6F-8748-A625E59376EC}" type="sibTrans" cxnId="{D60EEBD5-1A90-410B-BB7D-9410A346A39E}">
      <dgm:prSet/>
      <dgm:spPr/>
      <dgm:t>
        <a:bodyPr/>
        <a:lstStyle/>
        <a:p>
          <a:endParaRPr lang="en-US"/>
        </a:p>
      </dgm:t>
    </dgm:pt>
    <dgm:pt modelId="{EFE744A1-3382-423F-B23E-6C89D6FB2460}">
      <dgm:prSet phldrT="[Text]"/>
      <dgm:spPr/>
      <dgm:t>
        <a:bodyPr/>
        <a:lstStyle/>
        <a:p>
          <a:r>
            <a:rPr lang="en-US" dirty="0" smtClean="0"/>
            <a:t>Subjective Symptoms</a:t>
          </a:r>
          <a:endParaRPr lang="en-US" dirty="0"/>
        </a:p>
      </dgm:t>
    </dgm:pt>
    <dgm:pt modelId="{3B0BEB27-C0EC-4A88-A906-AE45039E4B53}" type="parTrans" cxnId="{B03D9BC1-C731-49AE-9BA4-3B643054D25E}">
      <dgm:prSet/>
      <dgm:spPr/>
      <dgm:t>
        <a:bodyPr/>
        <a:lstStyle/>
        <a:p>
          <a:endParaRPr lang="en-US"/>
        </a:p>
      </dgm:t>
    </dgm:pt>
    <dgm:pt modelId="{1AFDAB55-F87B-4E4B-B054-5C9E1802C095}" type="sibTrans" cxnId="{B03D9BC1-C731-49AE-9BA4-3B643054D25E}">
      <dgm:prSet/>
      <dgm:spPr/>
      <dgm:t>
        <a:bodyPr/>
        <a:lstStyle/>
        <a:p>
          <a:endParaRPr lang="en-US"/>
        </a:p>
      </dgm:t>
    </dgm:pt>
    <dgm:pt modelId="{74DA1695-E7A7-4AB3-9442-CF970B6D0708}">
      <dgm:prSet/>
      <dgm:spPr/>
      <dgm:t>
        <a:bodyPr/>
        <a:lstStyle/>
        <a:p>
          <a:r>
            <a:rPr lang="en-US" dirty="0" smtClean="0"/>
            <a:t>Objective Symptoms</a:t>
          </a:r>
          <a:endParaRPr lang="en-US" dirty="0"/>
        </a:p>
      </dgm:t>
    </dgm:pt>
    <dgm:pt modelId="{75B85CA2-4A25-4996-B115-2CDEB3FC99B9}" type="parTrans" cxnId="{ADBBC0B4-2ED6-4722-82E0-BB341BE3EA86}">
      <dgm:prSet/>
      <dgm:spPr/>
      <dgm:t>
        <a:bodyPr/>
        <a:lstStyle/>
        <a:p>
          <a:endParaRPr lang="en-US"/>
        </a:p>
      </dgm:t>
    </dgm:pt>
    <dgm:pt modelId="{B8FD0D4A-D87F-47F5-9FFB-FCEBE8E1BAAB}" type="sibTrans" cxnId="{ADBBC0B4-2ED6-4722-82E0-BB341BE3EA86}">
      <dgm:prSet/>
      <dgm:spPr/>
      <dgm:t>
        <a:bodyPr/>
        <a:lstStyle/>
        <a:p>
          <a:endParaRPr lang="en-US"/>
        </a:p>
      </dgm:t>
    </dgm:pt>
    <dgm:pt modelId="{266DB0D2-EE3E-4423-92CA-04BCC746468F}">
      <dgm:prSet/>
      <dgm:spPr/>
      <dgm:t>
        <a:bodyPr/>
        <a:lstStyle/>
        <a:p>
          <a:r>
            <a:rPr lang="en-US" dirty="0" smtClean="0"/>
            <a:t>Parts Affected</a:t>
          </a:r>
          <a:endParaRPr lang="en-US" dirty="0"/>
        </a:p>
      </dgm:t>
    </dgm:pt>
    <dgm:pt modelId="{EC9A47EA-B945-49A9-A87C-2A3A2422D03E}" type="parTrans" cxnId="{8C42CF42-49F8-4F46-AB83-0A7F76DDB0E5}">
      <dgm:prSet/>
      <dgm:spPr/>
      <dgm:t>
        <a:bodyPr/>
        <a:lstStyle/>
        <a:p>
          <a:endParaRPr lang="en-US"/>
        </a:p>
      </dgm:t>
    </dgm:pt>
    <dgm:pt modelId="{409DFDC5-4082-4650-8CB0-A44F3484C132}" type="sibTrans" cxnId="{8C42CF42-49F8-4F46-AB83-0A7F76DDB0E5}">
      <dgm:prSet/>
      <dgm:spPr/>
      <dgm:t>
        <a:bodyPr/>
        <a:lstStyle/>
        <a:p>
          <a:endParaRPr lang="en-US"/>
        </a:p>
      </dgm:t>
    </dgm:pt>
    <dgm:pt modelId="{F97A4EB6-2CEF-49B8-8759-2393295A3414}" type="pres">
      <dgm:prSet presAssocID="{D22DC5AB-A301-4391-933B-B37C1D5534CD}" presName="Name0" presStyleCnt="0">
        <dgm:presLayoutVars>
          <dgm:resizeHandles/>
        </dgm:presLayoutVars>
      </dgm:prSet>
      <dgm:spPr/>
    </dgm:pt>
    <dgm:pt modelId="{69D0745E-C7FA-45C3-B642-894F14E00021}" type="pres">
      <dgm:prSet presAssocID="{3F59D346-B0C8-4662-A0F4-CBE6A86C867B}" presName="text" presStyleLbl="node1" presStyleIdx="0" presStyleCnt="5" custScaleX="110357" custScaleY="11906">
        <dgm:presLayoutVars>
          <dgm:bulletEnabled val="1"/>
        </dgm:presLayoutVars>
      </dgm:prSet>
      <dgm:spPr/>
      <dgm:t>
        <a:bodyPr/>
        <a:lstStyle/>
        <a:p>
          <a:endParaRPr lang="en-US"/>
        </a:p>
      </dgm:t>
    </dgm:pt>
    <dgm:pt modelId="{80FBDDF3-8D27-468C-905A-9F58F44C8BBE}" type="pres">
      <dgm:prSet presAssocID="{019CC27C-A7FB-41DF-A28C-02D106D1E948}" presName="space" presStyleCnt="0"/>
      <dgm:spPr/>
    </dgm:pt>
    <dgm:pt modelId="{DBD03465-92A0-491D-9901-71325AD723EA}" type="pres">
      <dgm:prSet presAssocID="{38592865-BB46-46D3-85B4-5C5FE0375B0E}" presName="text" presStyleLbl="node1" presStyleIdx="1" presStyleCnt="5" custScaleX="134752" custScaleY="16466" custLinFactNeighborX="3876" custLinFactNeighborY="-58539">
        <dgm:presLayoutVars>
          <dgm:bulletEnabled val="1"/>
        </dgm:presLayoutVars>
      </dgm:prSet>
      <dgm:spPr/>
      <dgm:t>
        <a:bodyPr/>
        <a:lstStyle/>
        <a:p>
          <a:endParaRPr lang="en-US"/>
        </a:p>
      </dgm:t>
    </dgm:pt>
    <dgm:pt modelId="{C24B3336-AE80-44B9-8C3A-CE1D78206661}" type="pres">
      <dgm:prSet presAssocID="{9652CBCE-FC36-4E6F-8748-A625E59376EC}" presName="space" presStyleCnt="0"/>
      <dgm:spPr/>
    </dgm:pt>
    <dgm:pt modelId="{D1A620BA-BB66-4CB4-8F2B-D78E40B1764E}" type="pres">
      <dgm:prSet presAssocID="{EFE744A1-3382-423F-B23E-6C89D6FB2460}" presName="text" presStyleLbl="node1" presStyleIdx="2" presStyleCnt="5" custScaleX="167130" custScaleY="16370">
        <dgm:presLayoutVars>
          <dgm:bulletEnabled val="1"/>
        </dgm:presLayoutVars>
      </dgm:prSet>
      <dgm:spPr/>
      <dgm:t>
        <a:bodyPr/>
        <a:lstStyle/>
        <a:p>
          <a:endParaRPr lang="en-US"/>
        </a:p>
      </dgm:t>
    </dgm:pt>
    <dgm:pt modelId="{C433D96A-739A-4DB7-9769-B97C4CD3C890}" type="pres">
      <dgm:prSet presAssocID="{1AFDAB55-F87B-4E4B-B054-5C9E1802C095}" presName="space" presStyleCnt="0"/>
      <dgm:spPr/>
    </dgm:pt>
    <dgm:pt modelId="{AC8BE2EC-0791-4667-810E-46D7D47E9F3C}" type="pres">
      <dgm:prSet presAssocID="{74DA1695-E7A7-4AB3-9442-CF970B6D0708}" presName="text" presStyleLbl="node1" presStyleIdx="3" presStyleCnt="5" custScaleX="198941" custScaleY="23656">
        <dgm:presLayoutVars>
          <dgm:bulletEnabled val="1"/>
        </dgm:presLayoutVars>
      </dgm:prSet>
      <dgm:spPr/>
      <dgm:t>
        <a:bodyPr/>
        <a:lstStyle/>
        <a:p>
          <a:endParaRPr lang="en-US"/>
        </a:p>
      </dgm:t>
    </dgm:pt>
    <dgm:pt modelId="{D1A40FDB-28B1-4186-A5AD-3AD5836960CA}" type="pres">
      <dgm:prSet presAssocID="{B8FD0D4A-D87F-47F5-9FFB-FCEBE8E1BAAB}" presName="space" presStyleCnt="0"/>
      <dgm:spPr/>
    </dgm:pt>
    <dgm:pt modelId="{C464EC8D-AE92-4A4D-B963-33109D2067EA}" type="pres">
      <dgm:prSet presAssocID="{266DB0D2-EE3E-4423-92CA-04BCC746468F}" presName="text" presStyleLbl="node1" presStyleIdx="4" presStyleCnt="5" custScaleX="504299" custScaleY="30027">
        <dgm:presLayoutVars>
          <dgm:bulletEnabled val="1"/>
        </dgm:presLayoutVars>
      </dgm:prSet>
      <dgm:spPr/>
      <dgm:t>
        <a:bodyPr/>
        <a:lstStyle/>
        <a:p>
          <a:endParaRPr lang="en-US"/>
        </a:p>
      </dgm:t>
    </dgm:pt>
  </dgm:ptLst>
  <dgm:cxnLst>
    <dgm:cxn modelId="{C6D8BD20-3DB8-4692-B8DA-167BA4DC0F61}" type="presOf" srcId="{74DA1695-E7A7-4AB3-9442-CF970B6D0708}" destId="{AC8BE2EC-0791-4667-810E-46D7D47E9F3C}" srcOrd="0" destOrd="0" presId="urn:diagrams.loki3.com/VaryingWidthList"/>
    <dgm:cxn modelId="{8C42CF42-49F8-4F46-AB83-0A7F76DDB0E5}" srcId="{D22DC5AB-A301-4391-933B-B37C1D5534CD}" destId="{266DB0D2-EE3E-4423-92CA-04BCC746468F}" srcOrd="4" destOrd="0" parTransId="{EC9A47EA-B945-49A9-A87C-2A3A2422D03E}" sibTransId="{409DFDC5-4082-4650-8CB0-A44F3484C132}"/>
    <dgm:cxn modelId="{B03D9BC1-C731-49AE-9BA4-3B643054D25E}" srcId="{D22DC5AB-A301-4391-933B-B37C1D5534CD}" destId="{EFE744A1-3382-423F-B23E-6C89D6FB2460}" srcOrd="2" destOrd="0" parTransId="{3B0BEB27-C0EC-4A88-A906-AE45039E4B53}" sibTransId="{1AFDAB55-F87B-4E4B-B054-5C9E1802C095}"/>
    <dgm:cxn modelId="{ADBBC0B4-2ED6-4722-82E0-BB341BE3EA86}" srcId="{D22DC5AB-A301-4391-933B-B37C1D5534CD}" destId="{74DA1695-E7A7-4AB3-9442-CF970B6D0708}" srcOrd="3" destOrd="0" parTransId="{75B85CA2-4A25-4996-B115-2CDEB3FC99B9}" sibTransId="{B8FD0D4A-D87F-47F5-9FFB-FCEBE8E1BAAB}"/>
    <dgm:cxn modelId="{97480549-C80E-4C2C-A681-4A4BF5B56F44}" type="presOf" srcId="{D22DC5AB-A301-4391-933B-B37C1D5534CD}" destId="{F97A4EB6-2CEF-49B8-8759-2393295A3414}" srcOrd="0" destOrd="0" presId="urn:diagrams.loki3.com/VaryingWidthList"/>
    <dgm:cxn modelId="{5698AD37-594E-44AC-B180-BCA6FD2A9ABB}" type="presOf" srcId="{3F59D346-B0C8-4662-A0F4-CBE6A86C867B}" destId="{69D0745E-C7FA-45C3-B642-894F14E00021}" srcOrd="0" destOrd="0" presId="urn:diagrams.loki3.com/VaryingWidthList"/>
    <dgm:cxn modelId="{D60EEBD5-1A90-410B-BB7D-9410A346A39E}" srcId="{D22DC5AB-A301-4391-933B-B37C1D5534CD}" destId="{38592865-BB46-46D3-85B4-5C5FE0375B0E}" srcOrd="1" destOrd="0" parTransId="{BE558A22-B6F1-41F7-96B3-D68A6DF10D19}" sibTransId="{9652CBCE-FC36-4E6F-8748-A625E59376EC}"/>
    <dgm:cxn modelId="{31AE2463-AC9D-43EE-A196-B5C77F2853DA}" type="presOf" srcId="{38592865-BB46-46D3-85B4-5C5FE0375B0E}" destId="{DBD03465-92A0-491D-9901-71325AD723EA}" srcOrd="0" destOrd="0" presId="urn:diagrams.loki3.com/VaryingWidthList"/>
    <dgm:cxn modelId="{EC8CD687-4D9C-436F-BECE-D1E432B95F4C}" type="presOf" srcId="{EFE744A1-3382-423F-B23E-6C89D6FB2460}" destId="{D1A620BA-BB66-4CB4-8F2B-D78E40B1764E}" srcOrd="0" destOrd="0" presId="urn:diagrams.loki3.com/VaryingWidthList"/>
    <dgm:cxn modelId="{05F851D2-78C0-42AD-B09D-6769BA1F3039}" type="presOf" srcId="{266DB0D2-EE3E-4423-92CA-04BCC746468F}" destId="{C464EC8D-AE92-4A4D-B963-33109D2067EA}" srcOrd="0" destOrd="0" presId="urn:diagrams.loki3.com/VaryingWidthList"/>
    <dgm:cxn modelId="{DC7D844E-4B73-47EC-AC8F-0D929AC89EAF}" srcId="{D22DC5AB-A301-4391-933B-B37C1D5534CD}" destId="{3F59D346-B0C8-4662-A0F4-CBE6A86C867B}" srcOrd="0" destOrd="0" parTransId="{D28954F2-5891-40A5-92DE-109C335461BF}" sibTransId="{019CC27C-A7FB-41DF-A28C-02D106D1E948}"/>
    <dgm:cxn modelId="{9AD3A174-8491-4D72-A163-DC0522BF774A}" type="presParOf" srcId="{F97A4EB6-2CEF-49B8-8759-2393295A3414}" destId="{69D0745E-C7FA-45C3-B642-894F14E00021}" srcOrd="0" destOrd="0" presId="urn:diagrams.loki3.com/VaryingWidthList"/>
    <dgm:cxn modelId="{D4492C39-F09F-4508-980D-EFD37B191131}" type="presParOf" srcId="{F97A4EB6-2CEF-49B8-8759-2393295A3414}" destId="{80FBDDF3-8D27-468C-905A-9F58F44C8BBE}" srcOrd="1" destOrd="0" presId="urn:diagrams.loki3.com/VaryingWidthList"/>
    <dgm:cxn modelId="{AED15E24-757D-4D64-B7B3-2615C501C6DB}" type="presParOf" srcId="{F97A4EB6-2CEF-49B8-8759-2393295A3414}" destId="{DBD03465-92A0-491D-9901-71325AD723EA}" srcOrd="2" destOrd="0" presId="urn:diagrams.loki3.com/VaryingWidthList"/>
    <dgm:cxn modelId="{08359B7B-2C74-4EE6-9CD6-1DFC7DAE94DD}" type="presParOf" srcId="{F97A4EB6-2CEF-49B8-8759-2393295A3414}" destId="{C24B3336-AE80-44B9-8C3A-CE1D78206661}" srcOrd="3" destOrd="0" presId="urn:diagrams.loki3.com/VaryingWidthList"/>
    <dgm:cxn modelId="{95815039-B152-4870-81FC-75D7C584924E}" type="presParOf" srcId="{F97A4EB6-2CEF-49B8-8759-2393295A3414}" destId="{D1A620BA-BB66-4CB4-8F2B-D78E40B1764E}" srcOrd="4" destOrd="0" presId="urn:diagrams.loki3.com/VaryingWidthList"/>
    <dgm:cxn modelId="{D64C2889-6599-4085-B8E2-4286691DC821}" type="presParOf" srcId="{F97A4EB6-2CEF-49B8-8759-2393295A3414}" destId="{C433D96A-739A-4DB7-9769-B97C4CD3C890}" srcOrd="5" destOrd="0" presId="urn:diagrams.loki3.com/VaryingWidthList"/>
    <dgm:cxn modelId="{B0FCE8B1-3B7C-4FB7-8BCC-8AC03E679B7D}" type="presParOf" srcId="{F97A4EB6-2CEF-49B8-8759-2393295A3414}" destId="{AC8BE2EC-0791-4667-810E-46D7D47E9F3C}" srcOrd="6" destOrd="0" presId="urn:diagrams.loki3.com/VaryingWidthList"/>
    <dgm:cxn modelId="{D4951815-2070-4741-A4A0-5A1B344DBC8E}" type="presParOf" srcId="{F97A4EB6-2CEF-49B8-8759-2393295A3414}" destId="{D1A40FDB-28B1-4186-A5AD-3AD5836960CA}" srcOrd="7" destOrd="0" presId="urn:diagrams.loki3.com/VaryingWidthList"/>
    <dgm:cxn modelId="{CF466E2D-DC07-49F8-A6C2-958C7D28E28F}" type="presParOf" srcId="{F97A4EB6-2CEF-49B8-8759-2393295A3414}" destId="{C464EC8D-AE92-4A4D-B963-33109D2067EA}" srcOrd="8" destOrd="0" presId="urn:diagrams.loki3.com/VaryingWidthList"/>
  </dgm:cxnLst>
  <dgm:bg/>
  <dgm:whole/>
</dgm:dataModel>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07-May-20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07-May-20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07-May-20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301625" y="1600200"/>
            <a:ext cx="8540750" cy="4498975"/>
          </a:xfrm>
        </p:spPr>
        <p:txBody>
          <a:bodyPr/>
          <a:lstStyle/>
          <a:p>
            <a:pPr lvl="0"/>
            <a:endParaRPr lang="en-US" noProof="0" smtClean="0"/>
          </a:p>
        </p:txBody>
      </p:sp>
      <p:sp>
        <p:nvSpPr>
          <p:cNvPr id="4" name="Rectangle 154"/>
          <p:cNvSpPr>
            <a:spLocks noGrp="1" noChangeArrowheads="1"/>
          </p:cNvSpPr>
          <p:nvPr>
            <p:ph type="dt" sz="half" idx="10"/>
          </p:nvPr>
        </p:nvSpPr>
        <p:spPr>
          <a:ln/>
        </p:spPr>
        <p:txBody>
          <a:bodyPr/>
          <a:lstStyle>
            <a:lvl1pPr>
              <a:defRPr/>
            </a:lvl1pPr>
          </a:lstStyle>
          <a:p>
            <a:pPr>
              <a:defRPr/>
            </a:pPr>
            <a:fld id="{F79F973D-1D09-4F86-BA6B-F303A065C8EA}" type="datetime1">
              <a:rPr lang="en-US" smtClean="0"/>
              <a:pPr>
                <a:defRPr/>
              </a:pPr>
              <a:t>07-May-20</a:t>
            </a:fld>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F743BCD4-BA6E-4403-A65C-02FB07BFBFB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07-May-20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07-May-20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07-May-20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07-May-20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07-May-20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07-May-20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07-May-20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07-May-20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07-May-20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1752599"/>
          </a:xfrm>
        </p:spPr>
        <p:txBody>
          <a:bodyPr>
            <a:normAutofit/>
          </a:bodyPr>
          <a:lstStyle/>
          <a:p>
            <a:pPr algn="ctr"/>
            <a:r>
              <a:rPr lang="en-US" sz="4400" dirty="0" smtClean="0">
                <a:solidFill>
                  <a:srgbClr val="FFFF00"/>
                </a:solidFill>
                <a:latin typeface="Comic Sans MS" pitchFamily="66" charset="0"/>
              </a:rPr>
              <a:t>STEPS OF REPERTORIZATION</a:t>
            </a:r>
            <a:endParaRPr lang="en-US" sz="4400" dirty="0">
              <a:solidFill>
                <a:srgbClr val="FFFF00"/>
              </a:solidFill>
              <a:latin typeface="Comic Sans MS" pitchFamily="66" charset="0"/>
            </a:endParaRPr>
          </a:p>
        </p:txBody>
      </p:sp>
      <p:sp>
        <p:nvSpPr>
          <p:cNvPr id="3" name="Subtitle 2"/>
          <p:cNvSpPr>
            <a:spLocks noGrp="1"/>
          </p:cNvSpPr>
          <p:nvPr>
            <p:ph type="subTitle" idx="1"/>
          </p:nvPr>
        </p:nvSpPr>
        <p:spPr>
          <a:xfrm>
            <a:off x="2133600" y="4495800"/>
            <a:ext cx="6560234" cy="1752600"/>
          </a:xfrm>
        </p:spPr>
        <p:txBody>
          <a:bodyPr>
            <a:normAutofit fontScale="92500" lnSpcReduction="10000"/>
          </a:bodyPr>
          <a:lstStyle/>
          <a:p>
            <a:r>
              <a:rPr lang="en-US" dirty="0" smtClean="0">
                <a:latin typeface="Aparajita" pitchFamily="34" charset="0"/>
                <a:cs typeface="Aparajita" pitchFamily="34" charset="0"/>
              </a:rPr>
              <a:t>Dr. </a:t>
            </a:r>
            <a:r>
              <a:rPr lang="en-US" dirty="0" err="1" smtClean="0">
                <a:latin typeface="Aparajita" pitchFamily="34" charset="0"/>
                <a:cs typeface="Aparajita" pitchFamily="34" charset="0"/>
              </a:rPr>
              <a:t>Priyanka</a:t>
            </a:r>
            <a:r>
              <a:rPr lang="en-US" dirty="0" smtClean="0">
                <a:latin typeface="Aparajita" pitchFamily="34" charset="0"/>
                <a:cs typeface="Aparajita" pitchFamily="34" charset="0"/>
              </a:rPr>
              <a:t> P S</a:t>
            </a:r>
          </a:p>
          <a:p>
            <a:r>
              <a:rPr lang="en-US" dirty="0" smtClean="0">
                <a:latin typeface="Aparajita" pitchFamily="34" charset="0"/>
                <a:cs typeface="Aparajita" pitchFamily="34" charset="0"/>
              </a:rPr>
              <a:t>Assistant Professor</a:t>
            </a:r>
          </a:p>
          <a:p>
            <a:r>
              <a:rPr lang="en-US" dirty="0" err="1" smtClean="0">
                <a:latin typeface="Aparajita" pitchFamily="34" charset="0"/>
                <a:cs typeface="Aparajita" pitchFamily="34" charset="0"/>
              </a:rPr>
              <a:t>Dept.of</a:t>
            </a:r>
            <a:r>
              <a:rPr lang="en-US" dirty="0" smtClean="0">
                <a:latin typeface="Aparajita" pitchFamily="34" charset="0"/>
                <a:cs typeface="Aparajita" pitchFamily="34" charset="0"/>
              </a:rPr>
              <a:t> Repertory</a:t>
            </a:r>
          </a:p>
          <a:p>
            <a:r>
              <a:rPr lang="en-US" dirty="0" smtClean="0">
                <a:latin typeface="Aparajita" pitchFamily="34" charset="0"/>
                <a:cs typeface="Aparajita" pitchFamily="34" charset="0"/>
              </a:rPr>
              <a:t>SKHMC</a:t>
            </a:r>
            <a:endParaRPr lang="en-US" dirty="0">
              <a:latin typeface="Aparajita" pitchFamily="34" charset="0"/>
              <a:cs typeface="Aparajit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48517"/>
          </a:xfrm>
        </p:spPr>
        <p:txBody>
          <a:bodyPr>
            <a:normAutofit/>
          </a:bodyPr>
          <a:lstStyle/>
          <a:p>
            <a:pPr algn="just"/>
            <a:r>
              <a:rPr lang="en-US" dirty="0" smtClean="0">
                <a:latin typeface="Aparajita" pitchFamily="34" charset="0"/>
                <a:cs typeface="Aparajita" pitchFamily="34" charset="0"/>
              </a:rPr>
              <a:t>Very often it is noticed that all the information of the sick person do not find a place in case record. While the physician might fail to record some information, he might unduly focus on some other. </a:t>
            </a:r>
          </a:p>
          <a:p>
            <a:pPr algn="just"/>
            <a:r>
              <a:rPr lang="en-US" dirty="0" smtClean="0">
                <a:latin typeface="Aparajita" pitchFamily="34" charset="0"/>
                <a:cs typeface="Aparajita" pitchFamily="34" charset="0"/>
              </a:rPr>
              <a:t>All the events and effects should be recorded without any interpolation or deletions. </a:t>
            </a:r>
          </a:p>
          <a:p>
            <a:pPr algn="just"/>
            <a:r>
              <a:rPr lang="en-US" dirty="0" smtClean="0">
                <a:latin typeface="Aparajita" pitchFamily="34" charset="0"/>
                <a:cs typeface="Aparajita" pitchFamily="34" charset="0"/>
              </a:rPr>
              <a:t>While recording, beginners are cautioned not to get influenced  by the symptoms of drugs as recorded in the </a:t>
            </a:r>
            <a:r>
              <a:rPr lang="en-US" dirty="0" err="1" smtClean="0">
                <a:latin typeface="Aparajita" pitchFamily="34" charset="0"/>
                <a:cs typeface="Aparajita" pitchFamily="34" charset="0"/>
              </a:rPr>
              <a:t>Materia</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Medica</a:t>
            </a:r>
            <a:r>
              <a:rPr lang="en-US" dirty="0" smtClean="0">
                <a:latin typeface="Aparajita" pitchFamily="34" charset="0"/>
                <a:cs typeface="Aparajita" pitchFamily="34" charset="0"/>
              </a:rPr>
              <a:t>.</a:t>
            </a:r>
            <a:endParaRPr lang="en-US" dirty="0">
              <a:latin typeface="Aparajita" pitchFamily="34" charset="0"/>
              <a:cs typeface="Aparajit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5181600"/>
          </a:xfrm>
        </p:spPr>
        <p:txBody>
          <a:bodyPr>
            <a:normAutofit fontScale="92500" lnSpcReduction="20000"/>
          </a:bodyPr>
          <a:lstStyle/>
          <a:p>
            <a:pPr algn="just"/>
            <a:r>
              <a:rPr lang="en-US" dirty="0" smtClean="0">
                <a:latin typeface="Aparajita" pitchFamily="34" charset="0"/>
                <a:cs typeface="Aparajita" pitchFamily="34" charset="0"/>
              </a:rPr>
              <a:t>Very often the use of technical terms can create confusion, so it should be avoided, but at the same time, physician should apply common sense while noting down the picture in patient’s own language.</a:t>
            </a:r>
          </a:p>
          <a:p>
            <a:pPr algn="just">
              <a:buNone/>
            </a:pPr>
            <a:endParaRPr lang="en-US" dirty="0" smtClean="0">
              <a:latin typeface="Aparajita" pitchFamily="34" charset="0"/>
              <a:cs typeface="Aparajita" pitchFamily="34" charset="0"/>
            </a:endParaRPr>
          </a:p>
          <a:p>
            <a:pPr algn="just"/>
            <a:r>
              <a:rPr lang="en-US" dirty="0" smtClean="0">
                <a:latin typeface="Aparajita" pitchFamily="34" charset="0"/>
                <a:cs typeface="Aparajita" pitchFamily="34" charset="0"/>
              </a:rPr>
              <a:t>Intensity of symptom should also be given due consideration while recording. Each and every symptom should be recorded by putting marks above it.</a:t>
            </a:r>
          </a:p>
          <a:p>
            <a:pPr algn="just">
              <a:buNone/>
            </a:pPr>
            <a:endParaRPr lang="en-US" dirty="0" smtClean="0">
              <a:latin typeface="Aparajita" pitchFamily="34" charset="0"/>
              <a:cs typeface="Aparajita" pitchFamily="34" charset="0"/>
            </a:endParaRPr>
          </a:p>
          <a:p>
            <a:pPr fontAlgn="base"/>
            <a:r>
              <a:rPr lang="en-US" sz="3500" dirty="0" smtClean="0">
                <a:latin typeface="Aparajita" pitchFamily="34" charset="0"/>
                <a:cs typeface="Aparajita" pitchFamily="34" charset="0"/>
              </a:rPr>
              <a:t>For example:    </a:t>
            </a:r>
          </a:p>
          <a:p>
            <a:pPr fontAlgn="base">
              <a:buFont typeface="Wingdings" pitchFamily="2" charset="2"/>
              <a:buChar char="Ø"/>
            </a:pPr>
            <a:r>
              <a:rPr lang="en-US" sz="3500" dirty="0" smtClean="0">
                <a:latin typeface="Aparajita" pitchFamily="34" charset="0"/>
                <a:cs typeface="Aparajita" pitchFamily="34" charset="0"/>
              </a:rPr>
              <a:t> Salt craving 3 (more intense)</a:t>
            </a:r>
          </a:p>
          <a:p>
            <a:pPr fontAlgn="base">
              <a:buFont typeface="Wingdings" pitchFamily="2" charset="2"/>
              <a:buChar char="Ø"/>
            </a:pPr>
            <a:r>
              <a:rPr lang="en-US" sz="3500" dirty="0" smtClean="0">
                <a:latin typeface="Aparajita" pitchFamily="34" charset="0"/>
                <a:cs typeface="Aparajita" pitchFamily="34" charset="0"/>
              </a:rPr>
              <a:t>Salt craving 2 (intense)</a:t>
            </a:r>
          </a:p>
          <a:p>
            <a:pPr fontAlgn="base">
              <a:buFont typeface="Wingdings" pitchFamily="2" charset="2"/>
              <a:buChar char="Ø"/>
            </a:pPr>
            <a:r>
              <a:rPr lang="en-US" sz="3500" dirty="0" smtClean="0">
                <a:latin typeface="Aparajita" pitchFamily="34" charset="0"/>
                <a:cs typeface="Aparajita" pitchFamily="34" charset="0"/>
              </a:rPr>
              <a:t>Salt craving (moderate)</a:t>
            </a:r>
          </a:p>
          <a:p>
            <a:pPr algn="just"/>
            <a:endParaRPr lang="en-US" dirty="0">
              <a:latin typeface="Aparajita" pitchFamily="34" charset="0"/>
              <a:cs typeface="Aparajit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 DEFINING THE PROBLEM</a:t>
            </a:r>
            <a:endParaRPr lang="en-US" dirty="0"/>
          </a:p>
        </p:txBody>
      </p:sp>
      <p:sp>
        <p:nvSpPr>
          <p:cNvPr id="3" name="Content Placeholder 2"/>
          <p:cNvSpPr>
            <a:spLocks noGrp="1"/>
          </p:cNvSpPr>
          <p:nvPr>
            <p:ph idx="1"/>
          </p:nvPr>
        </p:nvSpPr>
        <p:spPr>
          <a:xfrm>
            <a:off x="457200" y="1646237"/>
            <a:ext cx="8382000" cy="4526280"/>
          </a:xfrm>
        </p:spPr>
        <p:txBody>
          <a:bodyPr>
            <a:normAutofit lnSpcReduction="10000"/>
          </a:bodyPr>
          <a:lstStyle/>
          <a:p>
            <a:pPr algn="just"/>
            <a:r>
              <a:rPr lang="en-US" dirty="0" smtClean="0">
                <a:latin typeface="Aparajita" pitchFamily="34" charset="0"/>
                <a:cs typeface="Aparajita" pitchFamily="34" charset="0"/>
              </a:rPr>
              <a:t>After case taking, the case is recorder and interpreted properly, the physician should be in a position to define the problem precisely. </a:t>
            </a:r>
          </a:p>
          <a:p>
            <a:pPr algn="just"/>
            <a:r>
              <a:rPr lang="en-US" dirty="0" smtClean="0">
                <a:latin typeface="Aparajita" pitchFamily="34" charset="0"/>
                <a:cs typeface="Aparajita" pitchFamily="34" charset="0"/>
              </a:rPr>
              <a:t>The record should guide him to understand the person and his disease. </a:t>
            </a:r>
          </a:p>
          <a:p>
            <a:pPr algn="just"/>
            <a:r>
              <a:rPr lang="en-US" dirty="0" smtClean="0">
                <a:latin typeface="Aparajita" pitchFamily="34" charset="0"/>
                <a:cs typeface="Aparajita" pitchFamily="34" charset="0"/>
              </a:rPr>
              <a:t>The sickness of the person expresses itself at his various levels , and to bring all such expressions together to get a whole picture , requires a clear understanding , of what </a:t>
            </a:r>
            <a:r>
              <a:rPr lang="en-US" b="1" i="1" dirty="0" smtClean="0">
                <a:latin typeface="Aparajita" pitchFamily="34" charset="0"/>
                <a:cs typeface="Aparajita" pitchFamily="34" charset="0"/>
              </a:rPr>
              <a:t>Hahnemann stated : “What is to be cured in  a disease, that is to say in every individual case of disease”.</a:t>
            </a:r>
            <a:endParaRPr lang="en-US" b="1" i="1" dirty="0">
              <a:latin typeface="Aparajita" pitchFamily="34" charset="0"/>
              <a:cs typeface="Aparajit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48517"/>
          </a:xfrm>
        </p:spPr>
        <p:txBody>
          <a:bodyPr/>
          <a:lstStyle/>
          <a:p>
            <a:r>
              <a:rPr lang="en-US" dirty="0" smtClean="0">
                <a:solidFill>
                  <a:srgbClr val="FFFF00"/>
                </a:solidFill>
                <a:latin typeface="Aparajita" pitchFamily="34" charset="0"/>
                <a:cs typeface="Aparajita" pitchFamily="34" charset="0"/>
              </a:rPr>
              <a:t>Define a problem means</a:t>
            </a:r>
          </a:p>
          <a:p>
            <a:pPr>
              <a:buNone/>
            </a:pPr>
            <a:endParaRPr lang="en-US" dirty="0" smtClean="0">
              <a:solidFill>
                <a:srgbClr val="FFFF00"/>
              </a:solidFill>
              <a:latin typeface="Aparajita" pitchFamily="34" charset="0"/>
              <a:cs typeface="Aparajita" pitchFamily="34" charset="0"/>
            </a:endParaRPr>
          </a:p>
          <a:p>
            <a:pPr>
              <a:buNone/>
            </a:pPr>
            <a:r>
              <a:rPr lang="en-US" dirty="0" smtClean="0">
                <a:latin typeface="Aparajita" pitchFamily="34" charset="0"/>
                <a:cs typeface="Aparajita" pitchFamily="34" charset="0"/>
              </a:rPr>
              <a:t>To define the individual who is facing a problem. The Problem definition includes knowing the patient’s;</a:t>
            </a:r>
          </a:p>
          <a:p>
            <a:pPr>
              <a:buNone/>
            </a:pPr>
            <a:endParaRPr lang="en-US" dirty="0" smtClean="0">
              <a:latin typeface="Aparajita" pitchFamily="34" charset="0"/>
              <a:cs typeface="Aparajita" pitchFamily="34" charset="0"/>
            </a:endParaRPr>
          </a:p>
          <a:p>
            <a:pPr>
              <a:buFont typeface="Wingdings" pitchFamily="2" charset="2"/>
              <a:buChar char="v"/>
            </a:pPr>
            <a:r>
              <a:rPr lang="en-US" dirty="0" smtClean="0">
                <a:latin typeface="Aparajita" pitchFamily="34" charset="0"/>
                <a:cs typeface="Aparajita" pitchFamily="34" charset="0"/>
              </a:rPr>
              <a:t>Predisposition</a:t>
            </a:r>
          </a:p>
          <a:p>
            <a:pPr>
              <a:buFont typeface="Wingdings" pitchFamily="2" charset="2"/>
              <a:buChar char="v"/>
            </a:pPr>
            <a:r>
              <a:rPr lang="en-US" dirty="0" smtClean="0">
                <a:latin typeface="Aparajita" pitchFamily="34" charset="0"/>
                <a:cs typeface="Aparajita" pitchFamily="34" charset="0"/>
              </a:rPr>
              <a:t>Disposition</a:t>
            </a:r>
          </a:p>
          <a:p>
            <a:pPr>
              <a:buFont typeface="Wingdings" pitchFamily="2" charset="2"/>
              <a:buChar char="v"/>
            </a:pPr>
            <a:r>
              <a:rPr lang="en-US" dirty="0" smtClean="0">
                <a:latin typeface="Aparajita" pitchFamily="34" charset="0"/>
                <a:cs typeface="Aparajita" pitchFamily="34" charset="0"/>
              </a:rPr>
              <a:t>Diathesis and</a:t>
            </a:r>
          </a:p>
          <a:p>
            <a:pPr>
              <a:buFont typeface="Wingdings" pitchFamily="2" charset="2"/>
              <a:buChar char="v"/>
            </a:pPr>
            <a:r>
              <a:rPr lang="en-US" dirty="0" smtClean="0">
                <a:latin typeface="Aparajita" pitchFamily="34" charset="0"/>
                <a:cs typeface="Aparajita" pitchFamily="34" charset="0"/>
              </a:rPr>
              <a:t>Disease</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458200" cy="4648517"/>
          </a:xfrm>
        </p:spPr>
        <p:txBody>
          <a:bodyPr>
            <a:normAutofit fontScale="92500" lnSpcReduction="10000"/>
          </a:bodyPr>
          <a:lstStyle/>
          <a:p>
            <a:pPr algn="just"/>
            <a:r>
              <a:rPr lang="en-US" dirty="0" smtClean="0">
                <a:solidFill>
                  <a:srgbClr val="FFFF00"/>
                </a:solidFill>
                <a:latin typeface="Aparajita" pitchFamily="34" charset="0"/>
                <a:cs typeface="Aparajita" pitchFamily="34" charset="0"/>
              </a:rPr>
              <a:t>Predisposition:</a:t>
            </a:r>
            <a:r>
              <a:rPr lang="en-US" dirty="0" smtClean="0">
                <a:latin typeface="Aparajita" pitchFamily="34" charset="0"/>
                <a:cs typeface="Aparajita" pitchFamily="34" charset="0"/>
              </a:rPr>
              <a:t> Implies inheritance like family history/genetic inheritance- Structural &amp; Functional. (Family and Past History)</a:t>
            </a:r>
          </a:p>
          <a:p>
            <a:pPr algn="just"/>
            <a:r>
              <a:rPr lang="en-US" dirty="0" smtClean="0">
                <a:solidFill>
                  <a:srgbClr val="FFFF00"/>
                </a:solidFill>
                <a:latin typeface="Aparajita" pitchFamily="34" charset="0"/>
                <a:cs typeface="Aparajita" pitchFamily="34" charset="0"/>
              </a:rPr>
              <a:t>Disposition:</a:t>
            </a:r>
            <a:r>
              <a:rPr lang="en-US" dirty="0" smtClean="0">
                <a:latin typeface="Aparajita" pitchFamily="34" charset="0"/>
                <a:cs typeface="Aparajita" pitchFamily="34" charset="0"/>
              </a:rPr>
              <a:t> Integrated collection of basic mental and physical attributes and tendencies built up since childhood in response to the need to adapt to the changing circumstances. (Personal History, LSI)</a:t>
            </a:r>
          </a:p>
          <a:p>
            <a:pPr algn="just"/>
            <a:r>
              <a:rPr lang="en-US" dirty="0" smtClean="0">
                <a:solidFill>
                  <a:srgbClr val="FFFF00"/>
                </a:solidFill>
                <a:latin typeface="Aparajita" pitchFamily="34" charset="0"/>
                <a:cs typeface="Aparajita" pitchFamily="34" charset="0"/>
              </a:rPr>
              <a:t>Diathesis: </a:t>
            </a:r>
            <a:r>
              <a:rPr lang="en-US" dirty="0" smtClean="0">
                <a:latin typeface="Aparajita" pitchFamily="34" charset="0"/>
                <a:cs typeface="Aparajita" pitchFamily="34" charset="0"/>
              </a:rPr>
              <a:t>A state of deviation of </a:t>
            </a:r>
            <a:r>
              <a:rPr lang="en-US" dirty="0" err="1" smtClean="0">
                <a:latin typeface="Aparajita" pitchFamily="34" charset="0"/>
                <a:cs typeface="Aparajita" pitchFamily="34" charset="0"/>
              </a:rPr>
              <a:t>susceptability</a:t>
            </a:r>
            <a:r>
              <a:rPr lang="en-US" dirty="0" smtClean="0">
                <a:latin typeface="Aparajita" pitchFamily="34" charset="0"/>
                <a:cs typeface="Aparajita" pitchFamily="34" charset="0"/>
              </a:rPr>
              <a:t>, which is not sufficiently marked to induce the onset of disease. (History of Past and Presenting complaints)</a:t>
            </a:r>
          </a:p>
          <a:p>
            <a:pPr algn="just"/>
            <a:r>
              <a:rPr lang="en-US" dirty="0" smtClean="0">
                <a:solidFill>
                  <a:srgbClr val="FFFF00"/>
                </a:solidFill>
                <a:latin typeface="Aparajita" pitchFamily="34" charset="0"/>
                <a:cs typeface="Aparajita" pitchFamily="34" charset="0"/>
              </a:rPr>
              <a:t>Disease:</a:t>
            </a:r>
            <a:r>
              <a:rPr lang="en-US" dirty="0" smtClean="0">
                <a:latin typeface="Aparajita" pitchFamily="34" charset="0"/>
                <a:cs typeface="Aparajita" pitchFamily="34" charset="0"/>
              </a:rPr>
              <a:t> Deviation from a healthy state.</a:t>
            </a:r>
            <a:endParaRPr lang="en-US" dirty="0">
              <a:latin typeface="Aparajita" pitchFamily="34" charset="0"/>
              <a:cs typeface="Aparajit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dirty="0" smtClean="0">
                <a:latin typeface="+mn-lt"/>
              </a:rPr>
              <a:t>4. CLASSIFICATION AND EVALUATION OF SYMPTOMS (ANALYSIS</a:t>
            </a:r>
            <a:r>
              <a:rPr lang="en-US" dirty="0" smtClean="0"/>
              <a:t>)</a:t>
            </a:r>
            <a:endParaRPr lang="en-US" dirty="0"/>
          </a:p>
        </p:txBody>
      </p:sp>
      <p:sp>
        <p:nvSpPr>
          <p:cNvPr id="3" name="Content Placeholder 2"/>
          <p:cNvSpPr>
            <a:spLocks noGrp="1"/>
          </p:cNvSpPr>
          <p:nvPr>
            <p:ph idx="1"/>
          </p:nvPr>
        </p:nvSpPr>
        <p:spPr/>
        <p:txBody>
          <a:bodyPr/>
          <a:lstStyle/>
          <a:p>
            <a:pPr algn="just"/>
            <a:r>
              <a:rPr lang="en-US" dirty="0" smtClean="0">
                <a:latin typeface="Aparajita" pitchFamily="34" charset="0"/>
                <a:cs typeface="Aparajita" pitchFamily="34" charset="0"/>
              </a:rPr>
              <a:t>After taking the case , physician faces a big number of symptoms, which are required to be analyzed, classified and evaluated in order to arrange the symptoms hierarchically.</a:t>
            </a:r>
          </a:p>
          <a:p>
            <a:pPr algn="just"/>
            <a:r>
              <a:rPr lang="en-US" dirty="0" smtClean="0">
                <a:latin typeface="Aparajita" pitchFamily="34" charset="0"/>
                <a:cs typeface="Aparajita" pitchFamily="34" charset="0"/>
              </a:rPr>
              <a:t>Analysis and Classification give an idea about the case in respect of its nature and the type of symptoms and evaluation can be done by different methods</a:t>
            </a:r>
            <a:r>
              <a:rPr lang="en-U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FFFF00"/>
                </a:solidFill>
                <a:latin typeface="Aparajita" pitchFamily="34" charset="0"/>
                <a:cs typeface="Aparajita" pitchFamily="34" charset="0"/>
              </a:rPr>
              <a:t>Three standard methods </a:t>
            </a:r>
            <a:r>
              <a:rPr lang="en-US" dirty="0" smtClean="0">
                <a:latin typeface="Aparajita" pitchFamily="34" charset="0"/>
                <a:cs typeface="Aparajita" pitchFamily="34" charset="0"/>
              </a:rPr>
              <a:t>of classification and evaluation are propounded by</a:t>
            </a:r>
          </a:p>
          <a:p>
            <a:pPr>
              <a:buFont typeface="Wingdings" pitchFamily="2" charset="2"/>
              <a:buChar char="Ø"/>
            </a:pPr>
            <a:r>
              <a:rPr lang="en-US" dirty="0" smtClean="0">
                <a:latin typeface="Aparajita" pitchFamily="34" charset="0"/>
                <a:cs typeface="Aparajita" pitchFamily="34" charset="0"/>
              </a:rPr>
              <a:t>Dr. Boenninghausen</a:t>
            </a:r>
          </a:p>
          <a:p>
            <a:pPr>
              <a:buFont typeface="Wingdings" pitchFamily="2" charset="2"/>
              <a:buChar char="Ø"/>
            </a:pPr>
            <a:r>
              <a:rPr lang="en-US" dirty="0" smtClean="0">
                <a:latin typeface="Aparajita" pitchFamily="34" charset="0"/>
                <a:cs typeface="Aparajita" pitchFamily="34" charset="0"/>
              </a:rPr>
              <a:t>Dr. Kent</a:t>
            </a:r>
          </a:p>
          <a:p>
            <a:pPr>
              <a:buFont typeface="Wingdings" pitchFamily="2" charset="2"/>
              <a:buChar char="Ø"/>
            </a:pPr>
            <a:r>
              <a:rPr lang="en-US" dirty="0" smtClean="0">
                <a:latin typeface="Aparajita" pitchFamily="34" charset="0"/>
                <a:cs typeface="Aparajita" pitchFamily="34" charset="0"/>
              </a:rPr>
              <a:t>Dr. </a:t>
            </a:r>
            <a:r>
              <a:rPr lang="en-US" dirty="0" err="1" smtClean="0">
                <a:latin typeface="Aparajita" pitchFamily="34" charset="0"/>
                <a:cs typeface="Aparajita" pitchFamily="34" charset="0"/>
              </a:rPr>
              <a:t>Boger</a:t>
            </a:r>
            <a:endParaRPr lang="en-US" dirty="0">
              <a:latin typeface="Aparajita" pitchFamily="34" charset="0"/>
              <a:cs typeface="Aparajita"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rganization Chart 5"/>
          <p:cNvGrpSpPr>
            <a:grpSpLocks/>
          </p:cNvGrpSpPr>
          <p:nvPr/>
        </p:nvGrpSpPr>
        <p:grpSpPr bwMode="auto">
          <a:xfrm>
            <a:off x="357158" y="214290"/>
            <a:ext cx="8286808" cy="6357982"/>
            <a:chOff x="1152" y="1298"/>
            <a:chExt cx="3888" cy="720"/>
          </a:xfrm>
        </p:grpSpPr>
        <p:cxnSp>
          <p:nvCxnSpPr>
            <p:cNvPr id="2052" name="_s2052"/>
            <p:cNvCxnSpPr>
              <a:cxnSpLocks noChangeShapeType="1"/>
              <a:stCxn id="9" idx="0"/>
              <a:endCxn id="5" idx="2"/>
            </p:cNvCxnSpPr>
            <p:nvPr/>
          </p:nvCxnSpPr>
          <p:spPr bwMode="auto">
            <a:xfrm rot="5400000" flipH="1">
              <a:off x="3780" y="902"/>
              <a:ext cx="144" cy="1512"/>
            </a:xfrm>
            <a:prstGeom prst="bentConnector3">
              <a:avLst>
                <a:gd name="adj1" fmla="val 8333"/>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cxnSp>
        <p:cxnSp>
          <p:nvCxnSpPr>
            <p:cNvPr id="2053" name="_s2053"/>
            <p:cNvCxnSpPr>
              <a:cxnSpLocks noChangeShapeType="1"/>
              <a:stCxn id="8" idx="0"/>
              <a:endCxn id="5" idx="2"/>
            </p:cNvCxnSpPr>
            <p:nvPr/>
          </p:nvCxnSpPr>
          <p:spPr bwMode="auto">
            <a:xfrm rot="5400000" flipH="1">
              <a:off x="3276" y="1406"/>
              <a:ext cx="144" cy="504"/>
            </a:xfrm>
            <a:prstGeom prst="bentConnector3">
              <a:avLst>
                <a:gd name="adj1" fmla="val 8333"/>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cxnSp>
        <p:cxnSp>
          <p:nvCxnSpPr>
            <p:cNvPr id="2054" name="_s2054"/>
            <p:cNvCxnSpPr>
              <a:cxnSpLocks noChangeShapeType="1"/>
              <a:stCxn id="7" idx="0"/>
              <a:endCxn id="5" idx="2"/>
            </p:cNvCxnSpPr>
            <p:nvPr/>
          </p:nvCxnSpPr>
          <p:spPr bwMode="auto">
            <a:xfrm rot="16200000">
              <a:off x="2772" y="1406"/>
              <a:ext cx="144" cy="504"/>
            </a:xfrm>
            <a:prstGeom prst="bentConnector3">
              <a:avLst>
                <a:gd name="adj1" fmla="val 8333"/>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cxnSp>
        <p:cxnSp>
          <p:nvCxnSpPr>
            <p:cNvPr id="2055" name="_s2055"/>
            <p:cNvCxnSpPr>
              <a:cxnSpLocks noChangeShapeType="1"/>
              <a:stCxn id="6" idx="0"/>
              <a:endCxn id="5" idx="2"/>
            </p:cNvCxnSpPr>
            <p:nvPr/>
          </p:nvCxnSpPr>
          <p:spPr bwMode="auto">
            <a:xfrm rot="16200000">
              <a:off x="2268" y="902"/>
              <a:ext cx="144" cy="1512"/>
            </a:xfrm>
            <a:prstGeom prst="bentConnector3">
              <a:avLst>
                <a:gd name="adj1" fmla="val 8333"/>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cxnSp>
        <p:sp>
          <p:nvSpPr>
            <p:cNvPr id="5" name="_s2056"/>
            <p:cNvSpPr>
              <a:spLocks noChangeArrowheads="1"/>
            </p:cNvSpPr>
            <p:nvPr/>
          </p:nvSpPr>
          <p:spPr bwMode="auto">
            <a:xfrm>
              <a:off x="2664" y="1298"/>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900" b="1" i="0" u="none" strike="noStrike" cap="none" normalizeH="0" baseline="0" smtClean="0">
                  <a:ln>
                    <a:noFill/>
                  </a:ln>
                  <a:solidFill>
                    <a:schemeClr val="tx1"/>
                  </a:solidFill>
                  <a:effectLst/>
                  <a:cs typeface="Arial" charset="0"/>
                </a:rPr>
                <a:t>Symptoms</a:t>
              </a:r>
            </a:p>
          </p:txBody>
        </p:sp>
        <p:sp>
          <p:nvSpPr>
            <p:cNvPr id="6" name="_s2057"/>
            <p:cNvSpPr>
              <a:spLocks noChangeArrowheads="1"/>
            </p:cNvSpPr>
            <p:nvPr/>
          </p:nvSpPr>
          <p:spPr bwMode="auto">
            <a:xfrm>
              <a:off x="1152" y="173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900" b="1" i="0" u="none" strike="noStrike" cap="none" normalizeH="0" baseline="0" dirty="0" smtClean="0">
                  <a:ln>
                    <a:noFill/>
                  </a:ln>
                  <a:solidFill>
                    <a:schemeClr val="tx1"/>
                  </a:solidFill>
                  <a:effectLst/>
                  <a:cs typeface="Arial" charset="0"/>
                </a:rPr>
                <a:t>Location</a:t>
              </a:r>
            </a:p>
          </p:txBody>
        </p:sp>
        <p:sp>
          <p:nvSpPr>
            <p:cNvPr id="7" name="_s2058"/>
            <p:cNvSpPr>
              <a:spLocks noChangeArrowheads="1"/>
            </p:cNvSpPr>
            <p:nvPr/>
          </p:nvSpPr>
          <p:spPr bwMode="auto">
            <a:xfrm>
              <a:off x="2160" y="173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900" b="1" i="0" u="none" strike="noStrike" cap="none" normalizeH="0" baseline="0" smtClean="0">
                  <a:ln>
                    <a:noFill/>
                  </a:ln>
                  <a:solidFill>
                    <a:schemeClr val="tx1"/>
                  </a:solidFill>
                  <a:effectLst/>
                  <a:cs typeface="Arial" charset="0"/>
                </a:rPr>
                <a:t>Sensation</a:t>
              </a:r>
            </a:p>
          </p:txBody>
        </p:sp>
        <p:sp>
          <p:nvSpPr>
            <p:cNvPr id="8" name="_s2059"/>
            <p:cNvSpPr>
              <a:spLocks noChangeArrowheads="1"/>
            </p:cNvSpPr>
            <p:nvPr/>
          </p:nvSpPr>
          <p:spPr bwMode="auto">
            <a:xfrm>
              <a:off x="3168" y="173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900" b="1" i="0" u="none" strike="noStrike" cap="none" normalizeH="0" baseline="0" smtClean="0">
                  <a:ln>
                    <a:noFill/>
                  </a:ln>
                  <a:solidFill>
                    <a:schemeClr val="tx1"/>
                  </a:solidFill>
                  <a:effectLst/>
                  <a:cs typeface="Arial" charset="0"/>
                </a:rPr>
                <a:t>Modalities</a:t>
              </a:r>
            </a:p>
          </p:txBody>
        </p:sp>
        <p:sp>
          <p:nvSpPr>
            <p:cNvPr id="9" name="_s2060"/>
            <p:cNvSpPr>
              <a:spLocks noChangeArrowheads="1"/>
            </p:cNvSpPr>
            <p:nvPr/>
          </p:nvSpPr>
          <p:spPr bwMode="auto">
            <a:xfrm>
              <a:off x="4176" y="173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100" b="1" i="0" u="none" strike="noStrike" cap="none" normalizeH="0" baseline="0" smtClean="0">
                  <a:ln>
                    <a:noFill/>
                  </a:ln>
                  <a:solidFill>
                    <a:schemeClr val="tx1"/>
                  </a:solidFill>
                  <a:effectLst/>
                  <a:cs typeface="Arial" charset="0"/>
                </a:rPr>
                <a:t>Concomitants</a:t>
              </a:r>
            </a:p>
          </p:txBody>
        </p:sp>
      </p:grpSp>
      <p:sp>
        <p:nvSpPr>
          <p:cNvPr id="12" name="TextBox 11"/>
          <p:cNvSpPr txBox="1"/>
          <p:nvPr/>
        </p:nvSpPr>
        <p:spPr>
          <a:xfrm>
            <a:off x="304800" y="838200"/>
            <a:ext cx="3200400" cy="830997"/>
          </a:xfrm>
          <a:prstGeom prst="rect">
            <a:avLst/>
          </a:prstGeom>
          <a:noFill/>
        </p:spPr>
        <p:txBody>
          <a:bodyPr wrap="square" rtlCol="0">
            <a:spAutoFit/>
          </a:bodyPr>
          <a:lstStyle/>
          <a:p>
            <a:r>
              <a:rPr lang="en-US" sz="2400" dirty="0" smtClean="0">
                <a:solidFill>
                  <a:srgbClr val="FFFF00"/>
                </a:solidFill>
              </a:rPr>
              <a:t>Dr. Boenninghausen Concept</a:t>
            </a: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rganization Chart 5"/>
          <p:cNvGrpSpPr>
            <a:grpSpLocks/>
          </p:cNvGrpSpPr>
          <p:nvPr/>
        </p:nvGrpSpPr>
        <p:grpSpPr bwMode="auto">
          <a:xfrm>
            <a:off x="301625" y="152400"/>
            <a:ext cx="8540750" cy="6477000"/>
            <a:chOff x="1152" y="1298"/>
            <a:chExt cx="5904" cy="1152"/>
          </a:xfrm>
        </p:grpSpPr>
        <p:cxnSp>
          <p:nvCxnSpPr>
            <p:cNvPr id="3076" name="_s3076"/>
            <p:cNvCxnSpPr>
              <a:cxnSpLocks noChangeShapeType="1"/>
              <a:stCxn id="14" idx="0"/>
              <a:endCxn id="8" idx="2"/>
            </p:cNvCxnSpPr>
            <p:nvPr/>
          </p:nvCxnSpPr>
          <p:spPr bwMode="auto">
            <a:xfrm rot="5400000" flipH="1">
              <a:off x="6301" y="1837"/>
              <a:ext cx="144" cy="505"/>
            </a:xfrm>
            <a:prstGeom prst="bentConnector3">
              <a:avLst>
                <a:gd name="adj1" fmla="val 14116"/>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cxnSp>
        <p:cxnSp>
          <p:nvCxnSpPr>
            <p:cNvPr id="3077" name="_s3077"/>
            <p:cNvCxnSpPr>
              <a:cxnSpLocks noChangeShapeType="1"/>
              <a:stCxn id="13" idx="0"/>
              <a:endCxn id="8" idx="2"/>
            </p:cNvCxnSpPr>
            <p:nvPr/>
          </p:nvCxnSpPr>
          <p:spPr bwMode="auto">
            <a:xfrm rot="16200000">
              <a:off x="5796" y="1838"/>
              <a:ext cx="144" cy="504"/>
            </a:xfrm>
            <a:prstGeom prst="bentConnector3">
              <a:avLst>
                <a:gd name="adj1" fmla="val 14116"/>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cxnSp>
        <p:cxnSp>
          <p:nvCxnSpPr>
            <p:cNvPr id="3078" name="_s3078"/>
            <p:cNvCxnSpPr>
              <a:cxnSpLocks noChangeShapeType="1"/>
              <a:stCxn id="12" idx="0"/>
              <a:endCxn id="7" idx="2"/>
            </p:cNvCxnSpPr>
            <p:nvPr/>
          </p:nvCxnSpPr>
          <p:spPr bwMode="auto">
            <a:xfrm rot="5400000" flipH="1">
              <a:off x="4285" y="1837"/>
              <a:ext cx="144" cy="505"/>
            </a:xfrm>
            <a:prstGeom prst="bentConnector3">
              <a:avLst>
                <a:gd name="adj1" fmla="val 14116"/>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cxnSp>
        <p:cxnSp>
          <p:nvCxnSpPr>
            <p:cNvPr id="3079" name="_s3079"/>
            <p:cNvCxnSpPr>
              <a:cxnSpLocks noChangeShapeType="1"/>
              <a:stCxn id="11" idx="0"/>
              <a:endCxn id="7" idx="2"/>
            </p:cNvCxnSpPr>
            <p:nvPr/>
          </p:nvCxnSpPr>
          <p:spPr bwMode="auto">
            <a:xfrm rot="16200000">
              <a:off x="3780" y="1838"/>
              <a:ext cx="144" cy="504"/>
            </a:xfrm>
            <a:prstGeom prst="bentConnector3">
              <a:avLst>
                <a:gd name="adj1" fmla="val 14116"/>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cxnSp>
        <p:cxnSp>
          <p:nvCxnSpPr>
            <p:cNvPr id="3080" name="_s3080"/>
            <p:cNvCxnSpPr>
              <a:cxnSpLocks noChangeShapeType="1"/>
              <a:stCxn id="10" idx="0"/>
              <a:endCxn id="6" idx="2"/>
            </p:cNvCxnSpPr>
            <p:nvPr/>
          </p:nvCxnSpPr>
          <p:spPr bwMode="auto">
            <a:xfrm rot="5400000" flipH="1">
              <a:off x="2269" y="1837"/>
              <a:ext cx="144" cy="505"/>
            </a:xfrm>
            <a:prstGeom prst="bentConnector3">
              <a:avLst>
                <a:gd name="adj1" fmla="val 14116"/>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cxnSp>
        <p:cxnSp>
          <p:nvCxnSpPr>
            <p:cNvPr id="3081" name="_s3081"/>
            <p:cNvCxnSpPr>
              <a:cxnSpLocks noChangeShapeType="1"/>
              <a:stCxn id="9" idx="0"/>
              <a:endCxn id="6" idx="2"/>
            </p:cNvCxnSpPr>
            <p:nvPr/>
          </p:nvCxnSpPr>
          <p:spPr bwMode="auto">
            <a:xfrm rot="16200000">
              <a:off x="1764" y="1838"/>
              <a:ext cx="144" cy="504"/>
            </a:xfrm>
            <a:prstGeom prst="bentConnector3">
              <a:avLst>
                <a:gd name="adj1" fmla="val 14116"/>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cxnSp>
        <p:cxnSp>
          <p:nvCxnSpPr>
            <p:cNvPr id="3082" name="_s3082"/>
            <p:cNvCxnSpPr>
              <a:cxnSpLocks noChangeShapeType="1"/>
              <a:stCxn id="8" idx="0"/>
              <a:endCxn id="5" idx="2"/>
            </p:cNvCxnSpPr>
            <p:nvPr/>
          </p:nvCxnSpPr>
          <p:spPr bwMode="auto">
            <a:xfrm rot="5400000" flipH="1">
              <a:off x="5040" y="650"/>
              <a:ext cx="144" cy="2016"/>
            </a:xfrm>
            <a:prstGeom prst="bentConnector3">
              <a:avLst>
                <a:gd name="adj1" fmla="val 14116"/>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cxnSp>
        <p:cxnSp>
          <p:nvCxnSpPr>
            <p:cNvPr id="3083" name="_s3083"/>
            <p:cNvCxnSpPr>
              <a:cxnSpLocks noChangeShapeType="1"/>
              <a:stCxn id="7" idx="0"/>
              <a:endCxn id="5" idx="2"/>
            </p:cNvCxnSpPr>
            <p:nvPr/>
          </p:nvCxnSpPr>
          <p:spPr bwMode="auto">
            <a:xfrm rot="16200000">
              <a:off x="4033" y="1657"/>
              <a:ext cx="144" cy="1"/>
            </a:xfrm>
            <a:prstGeom prst="straightConnector1">
              <a:avLst/>
            </a:prstGeom>
            <a:noFill/>
            <a:ln w="28575">
              <a:solidFill>
                <a:schemeClr val="tx1"/>
              </a:solidFill>
              <a:round/>
              <a:headEnd/>
              <a:tailEnd/>
            </a:ln>
            <a:extLst>
              <a:ext uri="{909E8E84-426E-40DD-AFC4-6F175D3DCCD1}">
                <a14:hiddenFill xmlns="" xmlns:a14="http://schemas.microsoft.com/office/drawing/2010/main">
                  <a:noFill/>
                </a14:hiddenFill>
              </a:ext>
            </a:extLst>
          </p:spPr>
        </p:cxnSp>
        <p:cxnSp>
          <p:nvCxnSpPr>
            <p:cNvPr id="3084" name="_s3084"/>
            <p:cNvCxnSpPr>
              <a:cxnSpLocks noChangeShapeType="1"/>
              <a:stCxn id="6" idx="0"/>
              <a:endCxn id="5" idx="2"/>
            </p:cNvCxnSpPr>
            <p:nvPr/>
          </p:nvCxnSpPr>
          <p:spPr bwMode="auto">
            <a:xfrm rot="16200000">
              <a:off x="3024" y="650"/>
              <a:ext cx="144" cy="2016"/>
            </a:xfrm>
            <a:prstGeom prst="bentConnector3">
              <a:avLst>
                <a:gd name="adj1" fmla="val 14116"/>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cxnSp>
        <p:sp>
          <p:nvSpPr>
            <p:cNvPr id="5" name="_s3085"/>
            <p:cNvSpPr>
              <a:spLocks noChangeArrowheads="1"/>
            </p:cNvSpPr>
            <p:nvPr/>
          </p:nvSpPr>
          <p:spPr bwMode="auto">
            <a:xfrm>
              <a:off x="3672" y="1298"/>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cs typeface="Arial" charset="0"/>
                </a:rPr>
                <a:t>Symptoms</a:t>
              </a:r>
            </a:p>
          </p:txBody>
        </p:sp>
        <p:sp>
          <p:nvSpPr>
            <p:cNvPr id="6" name="_s3086"/>
            <p:cNvSpPr>
              <a:spLocks noChangeArrowheads="1"/>
            </p:cNvSpPr>
            <p:nvPr/>
          </p:nvSpPr>
          <p:spPr bwMode="auto">
            <a:xfrm>
              <a:off x="1656" y="173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cs typeface="Arial" charset="0"/>
                </a:rPr>
                <a:t>General</a:t>
              </a:r>
            </a:p>
          </p:txBody>
        </p:sp>
        <p:sp>
          <p:nvSpPr>
            <p:cNvPr id="7" name="_s3087"/>
            <p:cNvSpPr>
              <a:spLocks noChangeArrowheads="1"/>
            </p:cNvSpPr>
            <p:nvPr/>
          </p:nvSpPr>
          <p:spPr bwMode="auto">
            <a:xfrm>
              <a:off x="3672" y="173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cs typeface="Arial" charset="0"/>
                </a:rPr>
                <a:t>Particular</a:t>
              </a:r>
            </a:p>
          </p:txBody>
        </p:sp>
        <p:sp>
          <p:nvSpPr>
            <p:cNvPr id="8" name="_s3088"/>
            <p:cNvSpPr>
              <a:spLocks noChangeArrowheads="1"/>
            </p:cNvSpPr>
            <p:nvPr/>
          </p:nvSpPr>
          <p:spPr bwMode="auto">
            <a:xfrm>
              <a:off x="5688" y="173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cs typeface="Arial" charset="0"/>
                </a:rPr>
                <a:t>Common</a:t>
              </a:r>
            </a:p>
          </p:txBody>
        </p:sp>
        <p:sp>
          <p:nvSpPr>
            <p:cNvPr id="9" name="_s3089"/>
            <p:cNvSpPr>
              <a:spLocks noChangeArrowheads="1"/>
            </p:cNvSpPr>
            <p:nvPr/>
          </p:nvSpPr>
          <p:spPr bwMode="auto">
            <a:xfrm>
              <a:off x="1152" y="2162"/>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cs typeface="Arial" charset="0"/>
                </a:rPr>
                <a:t>Mental</a:t>
              </a:r>
            </a:p>
          </p:txBody>
        </p:sp>
        <p:sp>
          <p:nvSpPr>
            <p:cNvPr id="10" name="_s3090"/>
            <p:cNvSpPr>
              <a:spLocks noChangeArrowheads="1"/>
            </p:cNvSpPr>
            <p:nvPr/>
          </p:nvSpPr>
          <p:spPr bwMode="auto">
            <a:xfrm>
              <a:off x="2160" y="2162"/>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cs typeface="Arial" charset="0"/>
                </a:rPr>
                <a:t>Physical</a:t>
              </a:r>
            </a:p>
          </p:txBody>
        </p:sp>
        <p:sp>
          <p:nvSpPr>
            <p:cNvPr id="11" name="_s3091"/>
            <p:cNvSpPr>
              <a:spLocks noChangeArrowheads="1"/>
            </p:cNvSpPr>
            <p:nvPr/>
          </p:nvSpPr>
          <p:spPr bwMode="auto">
            <a:xfrm>
              <a:off x="3168" y="2162"/>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cs typeface="Arial" charset="0"/>
                </a:rPr>
                <a:t>Common</a:t>
              </a:r>
            </a:p>
          </p:txBody>
        </p:sp>
        <p:sp>
          <p:nvSpPr>
            <p:cNvPr id="12" name="_s3092"/>
            <p:cNvSpPr>
              <a:spLocks noChangeArrowheads="1"/>
            </p:cNvSpPr>
            <p:nvPr/>
          </p:nvSpPr>
          <p:spPr bwMode="auto">
            <a:xfrm>
              <a:off x="4176" y="2162"/>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cs typeface="Arial" charset="0"/>
                </a:rPr>
                <a:t>PQRS</a:t>
              </a:r>
            </a:p>
          </p:txBody>
        </p:sp>
        <p:sp>
          <p:nvSpPr>
            <p:cNvPr id="13" name="_s3093"/>
            <p:cNvSpPr>
              <a:spLocks noChangeArrowheads="1"/>
            </p:cNvSpPr>
            <p:nvPr/>
          </p:nvSpPr>
          <p:spPr bwMode="auto">
            <a:xfrm>
              <a:off x="5184" y="2162"/>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cs typeface="Arial" charset="0"/>
                </a:rPr>
                <a:t>Purely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cs typeface="Arial" charset="0"/>
                </a:rPr>
                <a:t> </a:t>
              </a:r>
              <a:r>
                <a:rPr kumimoji="0" lang="en-US" sz="2000" b="1" i="0" u="none" strike="noStrike" cap="none" normalizeH="0" baseline="0" smtClean="0">
                  <a:ln>
                    <a:noFill/>
                  </a:ln>
                  <a:solidFill>
                    <a:schemeClr val="tx1"/>
                  </a:solidFill>
                  <a:effectLst/>
                  <a:cs typeface="Arial" charset="0"/>
                </a:rPr>
                <a:t>Common</a:t>
              </a:r>
            </a:p>
          </p:txBody>
        </p:sp>
        <p:sp>
          <p:nvSpPr>
            <p:cNvPr id="14" name="_s3094"/>
            <p:cNvSpPr>
              <a:spLocks noChangeArrowheads="1"/>
            </p:cNvSpPr>
            <p:nvPr/>
          </p:nvSpPr>
          <p:spPr bwMode="auto">
            <a:xfrm>
              <a:off x="6192" y="2162"/>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cs typeface="Arial" charset="0"/>
                </a:rPr>
                <a:t>Peculiar</a:t>
              </a:r>
            </a:p>
          </p:txBody>
        </p:sp>
      </p:grpSp>
      <p:sp>
        <p:nvSpPr>
          <p:cNvPr id="22" name="TextBox 21"/>
          <p:cNvSpPr txBox="1"/>
          <p:nvPr/>
        </p:nvSpPr>
        <p:spPr>
          <a:xfrm>
            <a:off x="914400" y="762000"/>
            <a:ext cx="2590800" cy="461665"/>
          </a:xfrm>
          <a:prstGeom prst="rect">
            <a:avLst/>
          </a:prstGeom>
          <a:noFill/>
        </p:spPr>
        <p:txBody>
          <a:bodyPr wrap="square" rtlCol="0">
            <a:spAutoFit/>
          </a:bodyPr>
          <a:lstStyle/>
          <a:p>
            <a:r>
              <a:rPr lang="en-US" sz="2400" dirty="0" smtClean="0">
                <a:solidFill>
                  <a:srgbClr val="FFFF00"/>
                </a:solidFill>
              </a:rPr>
              <a:t>Dr. Kent Concept</a:t>
            </a:r>
            <a:endParaRPr lang="en-US" sz="2400" dirty="0">
              <a:solidFill>
                <a:srgbClr val="FFFF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3813175" cy="914400"/>
          </a:xfrm>
        </p:spPr>
        <p:txBody>
          <a:bodyPr>
            <a:normAutofit/>
          </a:bodyPr>
          <a:lstStyle/>
          <a:p>
            <a:r>
              <a:rPr lang="en-US" sz="3200" dirty="0" err="1" smtClean="0">
                <a:solidFill>
                  <a:srgbClr val="FFFF00"/>
                </a:solidFill>
              </a:rPr>
              <a:t>Dr.C.M.BOGER</a:t>
            </a:r>
            <a:endParaRPr lang="en-IN" sz="3200" dirty="0">
              <a:solidFill>
                <a:srgbClr val="FFFF00"/>
              </a:solidFill>
            </a:endParaRPr>
          </a:p>
        </p:txBody>
      </p:sp>
      <p:graphicFrame>
        <p:nvGraphicFramePr>
          <p:cNvPr id="4" name="SmartArt Placeholder 3"/>
          <p:cNvGraphicFramePr>
            <a:graphicFrameLocks noGrp="1"/>
          </p:cNvGraphicFramePr>
          <p:nvPr>
            <p:ph type="dgm" idx="1"/>
            <p:extLst>
              <p:ext uri="{D42A27DB-BD31-4B8C-83A1-F6EECF244321}">
                <p14:modId xmlns="" xmlns:p14="http://schemas.microsoft.com/office/powerpoint/2010/main" val="2294079019"/>
              </p:ext>
            </p:extLst>
          </p:nvPr>
        </p:nvGraphicFramePr>
        <p:xfrm>
          <a:off x="301625" y="1600201"/>
          <a:ext cx="8540750" cy="4493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197655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DEFINITION</a:t>
            </a:r>
            <a:endParaRPr lang="en-US" dirty="0"/>
          </a:p>
        </p:txBody>
      </p:sp>
      <p:sp>
        <p:nvSpPr>
          <p:cNvPr id="3" name="Content Placeholder 2"/>
          <p:cNvSpPr>
            <a:spLocks noGrp="1"/>
          </p:cNvSpPr>
          <p:nvPr>
            <p:ph idx="1"/>
          </p:nvPr>
        </p:nvSpPr>
        <p:spPr>
          <a:xfrm>
            <a:off x="457200" y="1646237"/>
            <a:ext cx="8534400" cy="4526280"/>
          </a:xfrm>
        </p:spPr>
        <p:txBody>
          <a:bodyPr>
            <a:normAutofit/>
          </a:bodyPr>
          <a:lstStyle/>
          <a:p>
            <a:pPr algn="just"/>
            <a:r>
              <a:rPr lang="en-US" dirty="0" smtClean="0">
                <a:latin typeface="Aparajita" pitchFamily="34" charset="0"/>
                <a:cs typeface="Aparajita" pitchFamily="34" charset="0"/>
              </a:rPr>
              <a:t>The process of </a:t>
            </a:r>
            <a:r>
              <a:rPr lang="en-US" dirty="0" err="1" smtClean="0">
                <a:latin typeface="Aparajita" pitchFamily="34" charset="0"/>
                <a:cs typeface="Aparajita" pitchFamily="34" charset="0"/>
              </a:rPr>
              <a:t>Repertorization</a:t>
            </a:r>
            <a:r>
              <a:rPr lang="en-US" dirty="0" smtClean="0">
                <a:latin typeface="Aparajita" pitchFamily="34" charset="0"/>
                <a:cs typeface="Aparajita" pitchFamily="34" charset="0"/>
              </a:rPr>
              <a:t> is essentially a logical elimination of apparently similar medicines. It starts with a broad choice and gradually narrows down the field, which provides us an adequate and a small group of similar medicines, so that the final selection of the </a:t>
            </a:r>
            <a:r>
              <a:rPr lang="en-US" dirty="0" err="1" smtClean="0">
                <a:latin typeface="Aparajita" pitchFamily="34" charset="0"/>
                <a:cs typeface="Aparajita" pitchFamily="34" charset="0"/>
              </a:rPr>
              <a:t>simillimum</a:t>
            </a:r>
            <a:r>
              <a:rPr lang="en-US" dirty="0" smtClean="0">
                <a:latin typeface="Aparajita" pitchFamily="34" charset="0"/>
                <a:cs typeface="Aparajita" pitchFamily="34" charset="0"/>
              </a:rPr>
              <a:t> is made easier with the help of further </a:t>
            </a:r>
            <a:r>
              <a:rPr lang="en-US" dirty="0" err="1" smtClean="0">
                <a:latin typeface="Aparajita" pitchFamily="34" charset="0"/>
                <a:cs typeface="Aparajita" pitchFamily="34" charset="0"/>
              </a:rPr>
              <a:t>refernce</a:t>
            </a:r>
            <a:r>
              <a:rPr lang="en-US" dirty="0" smtClean="0">
                <a:latin typeface="Aparajita" pitchFamily="34" charset="0"/>
                <a:cs typeface="Aparajita" pitchFamily="34" charset="0"/>
              </a:rPr>
              <a:t> to </a:t>
            </a:r>
            <a:r>
              <a:rPr lang="en-US" dirty="0" err="1" smtClean="0">
                <a:latin typeface="Aparajita" pitchFamily="34" charset="0"/>
                <a:cs typeface="Aparajita" pitchFamily="34" charset="0"/>
              </a:rPr>
              <a:t>materia</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medica</a:t>
            </a:r>
            <a:endParaRPr lang="en-US" dirty="0">
              <a:latin typeface="Aparajita" pitchFamily="34" charset="0"/>
              <a:cs typeface="Aparajita"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5. 	ERECTING TOTALITY</a:t>
            </a:r>
            <a:endParaRPr lang="en-US" dirty="0"/>
          </a:p>
        </p:txBody>
      </p:sp>
      <p:sp>
        <p:nvSpPr>
          <p:cNvPr id="3" name="Content Placeholder 2"/>
          <p:cNvSpPr>
            <a:spLocks noGrp="1"/>
          </p:cNvSpPr>
          <p:nvPr>
            <p:ph idx="1"/>
          </p:nvPr>
        </p:nvSpPr>
        <p:spPr/>
        <p:txBody>
          <a:bodyPr/>
          <a:lstStyle/>
          <a:p>
            <a:pPr algn="just"/>
            <a:r>
              <a:rPr lang="en-US" dirty="0" smtClean="0">
                <a:latin typeface="Aparajita" pitchFamily="34" charset="0"/>
                <a:cs typeface="Aparajita" pitchFamily="34" charset="0"/>
              </a:rPr>
              <a:t>Totality is not the sum total of symptoms, but it is a logical combination of the symptoms which characterizes the person as well  individualize the problem Thus, all the symptoms which are classified and evaluated do not form a working totality of the case.</a:t>
            </a:r>
          </a:p>
          <a:p>
            <a:pPr algn="just"/>
            <a:endParaRPr lang="en-US" dirty="0">
              <a:latin typeface="Aparajita" pitchFamily="34" charset="0"/>
              <a:cs typeface="Aparajita"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78680"/>
          </a:xfrm>
        </p:spPr>
        <p:txBody>
          <a:bodyPr>
            <a:normAutofit/>
          </a:bodyPr>
          <a:lstStyle/>
          <a:p>
            <a:pPr algn="just"/>
            <a:r>
              <a:rPr lang="en-US" dirty="0" smtClean="0">
                <a:latin typeface="Aparajita" pitchFamily="34" charset="0"/>
                <a:cs typeface="Aparajita" pitchFamily="34" charset="0"/>
              </a:rPr>
              <a:t>From the classification  and evaluation, the hierarchy of symptoms is known, but which, among them, should be useful for getting a correspondence are yet to be finalized. Thus, a physician is required to understand the whole symptom and select a few of which can logically represent the whole picture. </a:t>
            </a:r>
          </a:p>
          <a:p>
            <a:pPr algn="just"/>
            <a:endParaRPr lang="en-US" dirty="0" smtClean="0">
              <a:latin typeface="Aparajita" pitchFamily="34" charset="0"/>
              <a:cs typeface="Aparajita"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Aparajita" pitchFamily="34" charset="0"/>
                <a:cs typeface="Aparajita" pitchFamily="34" charset="0"/>
              </a:rPr>
              <a:t>This logical arrangement must follow a definite principle. If the case has got more generals and a few particulars with rare modalities, it would follow a different arrangement than a case which has vague modalities and striking concomitants, or a pathological general.</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latin typeface="Aparajita" pitchFamily="34" charset="0"/>
                <a:cs typeface="Aparajita" pitchFamily="34" charset="0"/>
              </a:rPr>
              <a:t>Totality should be erected according to the facts collected in the case. There is no hard and fast rule to erect totality in any fixed way. The case alone decides the method to be followed.</a:t>
            </a:r>
            <a:endParaRPr lang="en-US" dirty="0">
              <a:latin typeface="Aparajita" pitchFamily="34" charset="0"/>
              <a:cs typeface="Aparajit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94264"/>
          </a:xfrm>
        </p:spPr>
        <p:txBody>
          <a:bodyPr>
            <a:normAutofit fontScale="90000"/>
          </a:bodyPr>
          <a:lstStyle/>
          <a:p>
            <a:pPr algn="ctr"/>
            <a:r>
              <a:rPr lang="en-US" dirty="0" smtClean="0"/>
              <a:t/>
            </a:r>
            <a:br>
              <a:rPr lang="en-US" dirty="0" smtClean="0"/>
            </a:br>
            <a:r>
              <a:rPr lang="en-US" sz="3600" dirty="0" smtClean="0"/>
              <a:t>6. SELECTION OF REPERTORY AND REPERTORIZATION PROPER </a:t>
            </a:r>
            <a:endParaRPr lang="en-US" dirty="0"/>
          </a:p>
        </p:txBody>
      </p:sp>
      <p:sp>
        <p:nvSpPr>
          <p:cNvPr id="3" name="Content Placeholder 2"/>
          <p:cNvSpPr>
            <a:spLocks noGrp="1"/>
          </p:cNvSpPr>
          <p:nvPr>
            <p:ph idx="1"/>
          </p:nvPr>
        </p:nvSpPr>
        <p:spPr>
          <a:xfrm>
            <a:off x="457200" y="1646236"/>
            <a:ext cx="8229600" cy="5211763"/>
          </a:xfrm>
        </p:spPr>
        <p:txBody>
          <a:bodyPr>
            <a:normAutofit fontScale="70000" lnSpcReduction="20000"/>
          </a:bodyPr>
          <a:lstStyle/>
          <a:p>
            <a:pPr fontAlgn="base"/>
            <a:r>
              <a:rPr lang="en-US" sz="4100" dirty="0" smtClean="0">
                <a:latin typeface="Aparajita" pitchFamily="34" charset="0"/>
                <a:cs typeface="Aparajita" pitchFamily="34" charset="0"/>
              </a:rPr>
              <a:t>After  the totality has been erected, the case becomes clear to the physician. He should look for  one of the following points in the case:</a:t>
            </a:r>
          </a:p>
          <a:p>
            <a:pPr fontAlgn="base">
              <a:buNone/>
            </a:pPr>
            <a:endParaRPr lang="en-US" sz="4100" dirty="0" smtClean="0">
              <a:latin typeface="Aparajita" pitchFamily="34" charset="0"/>
              <a:cs typeface="Aparajita" pitchFamily="34" charset="0"/>
            </a:endParaRPr>
          </a:p>
          <a:p>
            <a:pPr fontAlgn="base">
              <a:buNone/>
            </a:pPr>
            <a:r>
              <a:rPr lang="en-US" sz="4100" dirty="0" smtClean="0">
                <a:latin typeface="Aparajita" pitchFamily="34" charset="0"/>
                <a:cs typeface="Aparajita" pitchFamily="34" charset="0"/>
              </a:rPr>
              <a:t> 1. Generals : </a:t>
            </a:r>
            <a:r>
              <a:rPr lang="en-US" sz="4100" dirty="0" err="1" smtClean="0">
                <a:latin typeface="Aparajita" pitchFamily="34" charset="0"/>
                <a:cs typeface="Aparajita" pitchFamily="34" charset="0"/>
              </a:rPr>
              <a:t>Mentals</a:t>
            </a:r>
            <a:r>
              <a:rPr lang="en-US" sz="4100" dirty="0" smtClean="0">
                <a:latin typeface="Aparajita" pitchFamily="34" charset="0"/>
                <a:cs typeface="Aparajita" pitchFamily="34" charset="0"/>
              </a:rPr>
              <a:t>/Physicals.</a:t>
            </a:r>
          </a:p>
          <a:p>
            <a:pPr marL="514350" indent="-514350" fontAlgn="base">
              <a:buNone/>
            </a:pPr>
            <a:r>
              <a:rPr lang="en-US" sz="4100" dirty="0" smtClean="0">
                <a:latin typeface="Aparajita" pitchFamily="34" charset="0"/>
                <a:cs typeface="Aparajita" pitchFamily="34" charset="0"/>
              </a:rPr>
              <a:t>2. Particulars: </a:t>
            </a:r>
          </a:p>
          <a:p>
            <a:pPr marL="514350" indent="-514350" fontAlgn="base">
              <a:buNone/>
            </a:pPr>
            <a:endParaRPr lang="en-US" sz="4100" dirty="0" smtClean="0">
              <a:latin typeface="Aparajita" pitchFamily="34" charset="0"/>
              <a:cs typeface="Aparajita" pitchFamily="34" charset="0"/>
            </a:endParaRPr>
          </a:p>
          <a:p>
            <a:pPr fontAlgn="base">
              <a:buFont typeface="Wingdings" pitchFamily="2" charset="2"/>
              <a:buChar char="Ø"/>
            </a:pPr>
            <a:r>
              <a:rPr lang="en-US" sz="4100" dirty="0" smtClean="0">
                <a:latin typeface="Aparajita" pitchFamily="34" charset="0"/>
                <a:cs typeface="Aparajita" pitchFamily="34" charset="0"/>
              </a:rPr>
              <a:t>Location</a:t>
            </a:r>
          </a:p>
          <a:p>
            <a:pPr fontAlgn="base">
              <a:buFont typeface="Wingdings" pitchFamily="2" charset="2"/>
              <a:buChar char="Ø"/>
            </a:pPr>
            <a:r>
              <a:rPr lang="en-US" sz="4100" dirty="0" smtClean="0">
                <a:latin typeface="Aparajita" pitchFamily="34" charset="0"/>
                <a:cs typeface="Aparajita" pitchFamily="34" charset="0"/>
              </a:rPr>
              <a:t>Sensation</a:t>
            </a:r>
          </a:p>
          <a:p>
            <a:pPr fontAlgn="base">
              <a:buFont typeface="Wingdings" pitchFamily="2" charset="2"/>
              <a:buChar char="Ø"/>
            </a:pPr>
            <a:r>
              <a:rPr lang="en-US" sz="4100" dirty="0" smtClean="0">
                <a:latin typeface="Aparajita" pitchFamily="34" charset="0"/>
                <a:cs typeface="Aparajita" pitchFamily="34" charset="0"/>
              </a:rPr>
              <a:t>Modalities</a:t>
            </a:r>
          </a:p>
          <a:p>
            <a:pPr fontAlgn="base">
              <a:buFont typeface="Wingdings" pitchFamily="2" charset="2"/>
              <a:buChar char="Ø"/>
            </a:pPr>
            <a:r>
              <a:rPr lang="en-US" sz="4100" dirty="0" smtClean="0">
                <a:latin typeface="Aparajita" pitchFamily="34" charset="0"/>
                <a:cs typeface="Aparajita" pitchFamily="34" charset="0"/>
              </a:rPr>
              <a:t>Concomitants</a:t>
            </a:r>
          </a:p>
          <a:p>
            <a:pPr fontAlgn="base">
              <a:buNone/>
            </a:pPr>
            <a:r>
              <a:rPr lang="en-US" sz="4100" dirty="0" smtClean="0">
                <a:latin typeface="Aparajita" pitchFamily="34" charset="0"/>
                <a:cs typeface="Aparajita" pitchFamily="34" charset="0"/>
              </a:rPr>
              <a:t>3. Pathological Generals</a:t>
            </a:r>
          </a:p>
          <a:p>
            <a:pPr>
              <a:buNone/>
            </a:pPr>
            <a:r>
              <a:rPr lang="en-US" dirty="0" smtClean="0"/>
              <a:t/>
            </a:r>
            <a:br>
              <a:rPr lang="en-US" dirty="0" smtClean="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itchFamily="2" charset="2"/>
              <a:buChar char="v"/>
            </a:pPr>
            <a:r>
              <a:rPr lang="en-US" dirty="0" smtClean="0">
                <a:latin typeface="Aparajita" pitchFamily="34" charset="0"/>
                <a:cs typeface="Aparajita" pitchFamily="34" charset="0"/>
              </a:rPr>
              <a:t>If a case is full of generals, Kent’s repertory would be the best selection. </a:t>
            </a:r>
          </a:p>
          <a:p>
            <a:pPr algn="just">
              <a:buFont typeface="Wingdings" pitchFamily="2" charset="2"/>
              <a:buChar char="v"/>
            </a:pPr>
            <a:r>
              <a:rPr lang="en-US" dirty="0" smtClean="0">
                <a:latin typeface="Aparajita" pitchFamily="34" charset="0"/>
                <a:cs typeface="Aparajita" pitchFamily="34" charset="0"/>
              </a:rPr>
              <a:t>If it has got pathological general, </a:t>
            </a:r>
            <a:r>
              <a:rPr lang="en-US" dirty="0" err="1" smtClean="0">
                <a:latin typeface="Aparajita" pitchFamily="34" charset="0"/>
                <a:cs typeface="Aparajita" pitchFamily="34" charset="0"/>
              </a:rPr>
              <a:t>Boger’s</a:t>
            </a:r>
            <a:r>
              <a:rPr lang="en-US" dirty="0" smtClean="0">
                <a:latin typeface="Aparajita" pitchFamily="34" charset="0"/>
                <a:cs typeface="Aparajita" pitchFamily="34" charset="0"/>
              </a:rPr>
              <a:t> repertory must be selected. </a:t>
            </a:r>
          </a:p>
          <a:p>
            <a:pPr algn="just">
              <a:buFont typeface="Wingdings" pitchFamily="2" charset="2"/>
              <a:buChar char="v"/>
            </a:pPr>
            <a:r>
              <a:rPr lang="en-US" dirty="0" smtClean="0">
                <a:latin typeface="Aparajita" pitchFamily="34" charset="0"/>
                <a:cs typeface="Aparajita" pitchFamily="34" charset="0"/>
              </a:rPr>
              <a:t>If the case has got particulars with Location, Sensation, Modalities, Concomitants with a few </a:t>
            </a:r>
            <a:r>
              <a:rPr lang="en-US" dirty="0" err="1" smtClean="0">
                <a:latin typeface="Aparajita" pitchFamily="34" charset="0"/>
                <a:cs typeface="Aparajita" pitchFamily="34" charset="0"/>
              </a:rPr>
              <a:t>mentals</a:t>
            </a:r>
            <a:r>
              <a:rPr lang="en-US" dirty="0" smtClean="0">
                <a:latin typeface="Aparajita" pitchFamily="34" charset="0"/>
                <a:cs typeface="Aparajita" pitchFamily="34" charset="0"/>
              </a:rPr>
              <a:t>, therapeutic pocket book is preferable; however, </a:t>
            </a:r>
            <a:r>
              <a:rPr lang="en-US" dirty="0" err="1" smtClean="0">
                <a:latin typeface="Aparajita" pitchFamily="34" charset="0"/>
                <a:cs typeface="Aparajita" pitchFamily="34" charset="0"/>
              </a:rPr>
              <a:t>Boger’s</a:t>
            </a:r>
            <a:r>
              <a:rPr lang="en-US" dirty="0" smtClean="0">
                <a:latin typeface="Aparajita" pitchFamily="34" charset="0"/>
                <a:cs typeface="Aparajita" pitchFamily="34" charset="0"/>
              </a:rPr>
              <a:t> repertory can also be used.</a:t>
            </a:r>
            <a:endParaRPr lang="en-US" dirty="0">
              <a:latin typeface="Aparajita" pitchFamily="34" charset="0"/>
              <a:cs typeface="Aparajit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8458200" cy="4526280"/>
          </a:xfrm>
        </p:spPr>
        <p:txBody>
          <a:bodyPr>
            <a:normAutofit fontScale="92500" lnSpcReduction="20000"/>
          </a:bodyPr>
          <a:lstStyle/>
          <a:p>
            <a:pPr algn="just">
              <a:lnSpc>
                <a:spcPct val="150000"/>
              </a:lnSpc>
            </a:pPr>
            <a:r>
              <a:rPr lang="en-US" dirty="0" smtClean="0">
                <a:latin typeface="Aparajita" pitchFamily="34" charset="0"/>
                <a:cs typeface="Aparajita" pitchFamily="34" charset="0"/>
              </a:rPr>
              <a:t>Synthetic repertory can be used for  the Kent method  to refer to more Generals. It has also many pathological generals, but no particulars</a:t>
            </a:r>
            <a:r>
              <a:rPr lang="en-US" dirty="0" smtClean="0">
                <a:latin typeface="Aparajita" pitchFamily="34" charset="0"/>
                <a:cs typeface="Aparajita" pitchFamily="34" charset="0"/>
              </a:rPr>
              <a:t>.</a:t>
            </a:r>
            <a:endParaRPr lang="en-US" dirty="0" smtClean="0">
              <a:latin typeface="Aparajita" pitchFamily="34" charset="0"/>
              <a:cs typeface="Aparajita" pitchFamily="34" charset="0"/>
            </a:endParaRPr>
          </a:p>
          <a:p>
            <a:pPr algn="just">
              <a:lnSpc>
                <a:spcPct val="150000"/>
              </a:lnSpc>
            </a:pPr>
            <a:r>
              <a:rPr lang="en-US" dirty="0" smtClean="0">
                <a:latin typeface="Aparajita" pitchFamily="34" charset="0"/>
                <a:cs typeface="Aparajita" pitchFamily="34" charset="0"/>
              </a:rPr>
              <a:t>Synthesis, Complete Repertory &amp; Homoeopathic Medical Repertory can be used where Generals are more prominent</a:t>
            </a:r>
            <a:endParaRPr lang="en-US" dirty="0" smtClean="0">
              <a:latin typeface="Aparajita" pitchFamily="34" charset="0"/>
              <a:cs typeface="Aparajita" pitchFamily="34" charset="0"/>
            </a:endParaRPr>
          </a:p>
          <a:p>
            <a:pPr algn="just">
              <a:lnSpc>
                <a:spcPct val="150000"/>
              </a:lnSpc>
            </a:pPr>
            <a:r>
              <a:rPr lang="en-US" dirty="0" err="1" smtClean="0">
                <a:latin typeface="Aparajita" pitchFamily="34" charset="0"/>
                <a:cs typeface="Aparajita" pitchFamily="34" charset="0"/>
              </a:rPr>
              <a:t>Repertorium</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Universale</a:t>
            </a:r>
            <a:r>
              <a:rPr lang="en-US" dirty="0" smtClean="0">
                <a:latin typeface="Aparajita" pitchFamily="34" charset="0"/>
                <a:cs typeface="Aparajita" pitchFamily="34" charset="0"/>
              </a:rPr>
              <a:t> is designed to be used to </a:t>
            </a:r>
            <a:r>
              <a:rPr lang="en-US" dirty="0" err="1" smtClean="0">
                <a:latin typeface="Aparajita" pitchFamily="34" charset="0"/>
                <a:cs typeface="Aparajita" pitchFamily="34" charset="0"/>
              </a:rPr>
              <a:t>repertorize</a:t>
            </a:r>
            <a:r>
              <a:rPr lang="en-US" dirty="0" smtClean="0">
                <a:latin typeface="Aparajita" pitchFamily="34" charset="0"/>
                <a:cs typeface="Aparajita" pitchFamily="34" charset="0"/>
              </a:rPr>
              <a:t> all types of cases using different methods of </a:t>
            </a:r>
            <a:r>
              <a:rPr lang="en-US" dirty="0" err="1" smtClean="0">
                <a:latin typeface="Aparajita" pitchFamily="34" charset="0"/>
                <a:cs typeface="Aparajita" pitchFamily="34" charset="0"/>
              </a:rPr>
              <a:t>Repertorization</a:t>
            </a:r>
            <a:r>
              <a:rPr lang="en-US" dirty="0" smtClean="0">
                <a:latin typeface="Aparajita" pitchFamily="34" charset="0"/>
                <a:cs typeface="Aparajita" pitchFamily="34" charset="0"/>
              </a:rPr>
              <a:t>.</a:t>
            </a:r>
            <a:endParaRPr lang="en-US" dirty="0">
              <a:latin typeface="Aparajita" pitchFamily="34" charset="0"/>
              <a:cs typeface="Aparajita"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latin typeface="Aparajita" pitchFamily="34" charset="0"/>
                <a:cs typeface="Aparajita" pitchFamily="34" charset="0"/>
              </a:rPr>
              <a:t>Once the repertory is selected, a major part of analysis and synthesis of the case is done. </a:t>
            </a:r>
            <a:endParaRPr lang="en-US" dirty="0" smtClean="0">
              <a:latin typeface="Aparajita" pitchFamily="34" charset="0"/>
              <a:cs typeface="Aparajita" pitchFamily="34" charset="0"/>
            </a:endParaRPr>
          </a:p>
          <a:p>
            <a:pPr algn="just"/>
            <a:r>
              <a:rPr lang="en-US" dirty="0" smtClean="0">
                <a:latin typeface="Aparajita" pitchFamily="34" charset="0"/>
                <a:cs typeface="Aparajita" pitchFamily="34" charset="0"/>
              </a:rPr>
              <a:t>The </a:t>
            </a:r>
            <a:r>
              <a:rPr lang="en-US" dirty="0" smtClean="0">
                <a:latin typeface="Aparajita" pitchFamily="34" charset="0"/>
                <a:cs typeface="Aparajita" pitchFamily="34" charset="0"/>
              </a:rPr>
              <a:t>next step is to rearrange the totality according to the repertory selected. </a:t>
            </a:r>
            <a:r>
              <a:rPr lang="en-US" i="1" dirty="0" smtClean="0">
                <a:solidFill>
                  <a:srgbClr val="FFFF00"/>
                </a:solidFill>
                <a:latin typeface="Aparajita" pitchFamily="34" charset="0"/>
                <a:cs typeface="Aparajita" pitchFamily="34" charset="0"/>
              </a:rPr>
              <a:t>Rearrangement of the totality in terms of repertory selected  is called</a:t>
            </a:r>
            <a:r>
              <a:rPr lang="en-US" i="1" dirty="0" smtClean="0">
                <a:latin typeface="Aparajita" pitchFamily="34" charset="0"/>
                <a:cs typeface="Aparajita" pitchFamily="34" charset="0"/>
              </a:rPr>
              <a:t> </a:t>
            </a:r>
            <a:r>
              <a:rPr lang="en-US" i="1" dirty="0" smtClean="0">
                <a:latin typeface="Aparajita" pitchFamily="34" charset="0"/>
                <a:cs typeface="Aparajita" pitchFamily="34" charset="0"/>
              </a:rPr>
              <a:t>“</a:t>
            </a:r>
            <a:r>
              <a:rPr lang="en-US" b="1" i="1" dirty="0" smtClean="0">
                <a:solidFill>
                  <a:srgbClr val="FF0000"/>
                </a:solidFill>
                <a:latin typeface="Aparajita" pitchFamily="34" charset="0"/>
                <a:cs typeface="Aparajita" pitchFamily="34" charset="0"/>
              </a:rPr>
              <a:t>Repertorial Totality”. </a:t>
            </a:r>
            <a:r>
              <a:rPr lang="en-US" dirty="0" smtClean="0">
                <a:latin typeface="Aparajita" pitchFamily="34" charset="0"/>
                <a:cs typeface="Aparajita" pitchFamily="34" charset="0"/>
              </a:rPr>
              <a:t>Thus, a well arranged totality is worked out.</a:t>
            </a:r>
            <a:endParaRPr lang="en-US" dirty="0">
              <a:latin typeface="Aparajita" pitchFamily="34" charset="0"/>
              <a:cs typeface="Aparajita"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latin typeface="Aparajita" pitchFamily="34" charset="0"/>
                <a:cs typeface="Aparajita" pitchFamily="34" charset="0"/>
              </a:rPr>
              <a:t>Next step is to convert the symptoms into rubrics .</a:t>
            </a:r>
          </a:p>
          <a:p>
            <a:pPr algn="just"/>
            <a:r>
              <a:rPr lang="en-US" dirty="0" smtClean="0">
                <a:latin typeface="Aparajita" pitchFamily="34" charset="0"/>
                <a:cs typeface="Aparajita" pitchFamily="34" charset="0"/>
              </a:rPr>
              <a:t>The symptoms obtained from the patient may not be found in the repertory in the same form; so the physician must know the construction and arrangement of the each repertory</a:t>
            </a:r>
            <a:r>
              <a:rPr lang="en-US" dirty="0" smtClean="0">
                <a:latin typeface="Aparajita" pitchFamily="34" charset="0"/>
                <a:cs typeface="Aparajita" pitchFamily="34" charset="0"/>
              </a:rPr>
              <a:t>.</a:t>
            </a: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fontAlgn="base"/>
            <a:r>
              <a:rPr lang="en-US" dirty="0" smtClean="0">
                <a:latin typeface="Aparajita" pitchFamily="34" charset="0"/>
                <a:cs typeface="Aparajita" pitchFamily="34" charset="0"/>
              </a:rPr>
              <a:t>Rubrics should be arranged according to hierarchy, reason, and page number. The final out come  is written as follows </a:t>
            </a:r>
            <a:r>
              <a:rPr lang="en-US" dirty="0" smtClean="0">
                <a:latin typeface="Aparajita" pitchFamily="34" charset="0"/>
                <a:cs typeface="Aparajita" pitchFamily="34" charset="0"/>
              </a:rPr>
              <a:t>:-</a:t>
            </a:r>
          </a:p>
          <a:p>
            <a:pPr fontAlgn="base"/>
            <a:endParaRPr lang="en-US" dirty="0" smtClean="0">
              <a:latin typeface="Aparajita" pitchFamily="34" charset="0"/>
              <a:cs typeface="Aparajita" pitchFamily="34" charset="0"/>
            </a:endParaRPr>
          </a:p>
          <a:p>
            <a:pPr fontAlgn="base">
              <a:buNone/>
            </a:pPr>
            <a:r>
              <a:rPr lang="en-US" b="1" dirty="0" smtClean="0">
                <a:latin typeface="Aparajita" pitchFamily="34" charset="0"/>
                <a:cs typeface="Aparajita" pitchFamily="34" charset="0"/>
              </a:rPr>
              <a:t>Symptoms   </a:t>
            </a:r>
            <a:r>
              <a:rPr lang="en-US" b="1" dirty="0" smtClean="0">
                <a:latin typeface="Aparajita" pitchFamily="34" charset="0"/>
                <a:cs typeface="Aparajita" pitchFamily="34" charset="0"/>
              </a:rPr>
              <a:t>      </a:t>
            </a:r>
            <a:r>
              <a:rPr lang="en-US" b="1" dirty="0" smtClean="0">
                <a:latin typeface="Aparajita" pitchFamily="34" charset="0"/>
                <a:cs typeface="Aparajita" pitchFamily="34" charset="0"/>
              </a:rPr>
              <a:t> </a:t>
            </a:r>
            <a:r>
              <a:rPr lang="en-US" b="1" dirty="0" smtClean="0">
                <a:latin typeface="Aparajita" pitchFamily="34" charset="0"/>
                <a:cs typeface="Aparajita" pitchFamily="34" charset="0"/>
              </a:rPr>
              <a:t> Rubrics</a:t>
            </a:r>
            <a:r>
              <a:rPr lang="en-US" b="1" dirty="0" smtClean="0">
                <a:latin typeface="Aparajita" pitchFamily="34" charset="0"/>
                <a:cs typeface="Aparajita" pitchFamily="34" charset="0"/>
              </a:rPr>
              <a:t>     </a:t>
            </a:r>
            <a:r>
              <a:rPr lang="en-US" b="1" dirty="0" smtClean="0">
                <a:latin typeface="Aparajita" pitchFamily="34" charset="0"/>
                <a:cs typeface="Aparajita" pitchFamily="34" charset="0"/>
              </a:rPr>
              <a:t>   </a:t>
            </a:r>
            <a:r>
              <a:rPr lang="en-US" b="1" dirty="0" smtClean="0">
                <a:latin typeface="Aparajita" pitchFamily="34" charset="0"/>
                <a:cs typeface="Aparajita" pitchFamily="34" charset="0"/>
              </a:rPr>
              <a:t>   </a:t>
            </a:r>
            <a:r>
              <a:rPr lang="en-US" b="1" dirty="0" smtClean="0">
                <a:latin typeface="Aparajita" pitchFamily="34" charset="0"/>
                <a:cs typeface="Aparajita" pitchFamily="34" charset="0"/>
              </a:rPr>
              <a:t>Reason   </a:t>
            </a:r>
            <a:r>
              <a:rPr lang="en-US" b="1" dirty="0" smtClean="0">
                <a:latin typeface="Aparajita" pitchFamily="34" charset="0"/>
                <a:cs typeface="Aparajita" pitchFamily="34" charset="0"/>
              </a:rPr>
              <a:t>  </a:t>
            </a:r>
            <a:r>
              <a:rPr lang="en-US" b="1" dirty="0" smtClean="0">
                <a:latin typeface="Aparajita" pitchFamily="34" charset="0"/>
                <a:cs typeface="Aparajita" pitchFamily="34" charset="0"/>
              </a:rPr>
              <a:t>    </a:t>
            </a:r>
            <a:r>
              <a:rPr lang="en-US" b="1" dirty="0" smtClean="0">
                <a:latin typeface="Aparajita" pitchFamily="34" charset="0"/>
                <a:cs typeface="Aparajita" pitchFamily="34" charset="0"/>
              </a:rPr>
              <a:t>   Page No</a:t>
            </a:r>
            <a:r>
              <a:rPr lang="en-US" b="1" dirty="0" smtClean="0">
                <a:latin typeface="Aparajita" pitchFamily="34" charset="0"/>
                <a:cs typeface="Aparajita" pitchFamily="34" charset="0"/>
              </a:rPr>
              <a:t>.</a:t>
            </a:r>
          </a:p>
          <a:p>
            <a:pPr fontAlgn="base">
              <a:buNone/>
            </a:pPr>
            <a:endParaRPr lang="en-US" dirty="0" smtClean="0">
              <a:latin typeface="Aparajita" pitchFamily="34" charset="0"/>
              <a:cs typeface="Aparajita" pitchFamily="34" charset="0"/>
            </a:endParaRPr>
          </a:p>
          <a:p>
            <a:pPr fontAlgn="base"/>
            <a:r>
              <a:rPr lang="en-US" dirty="0" smtClean="0">
                <a:latin typeface="Aparajita" pitchFamily="34" charset="0"/>
                <a:cs typeface="Aparajita" pitchFamily="34" charset="0"/>
              </a:rPr>
              <a:t>1                                   </a:t>
            </a:r>
            <a:r>
              <a:rPr lang="en-US" dirty="0" smtClean="0">
                <a:latin typeface="Aparajita" pitchFamily="34" charset="0"/>
                <a:cs typeface="Aparajita" pitchFamily="34" charset="0"/>
              </a:rPr>
              <a:t>            </a:t>
            </a:r>
            <a:r>
              <a:rPr lang="en-US" dirty="0" smtClean="0">
                <a:latin typeface="Aparajita" pitchFamily="34" charset="0"/>
                <a:cs typeface="Aparajita" pitchFamily="34" charset="0"/>
              </a:rPr>
              <a:t>                     </a:t>
            </a:r>
            <a:r>
              <a:rPr lang="en-US" dirty="0" smtClean="0">
                <a:latin typeface="Aparajita" pitchFamily="34" charset="0"/>
                <a:cs typeface="Aparajita" pitchFamily="34" charset="0"/>
              </a:rPr>
              <a:t>            </a:t>
            </a:r>
            <a:r>
              <a:rPr lang="en-US" dirty="0" smtClean="0">
                <a:latin typeface="Aparajita" pitchFamily="34" charset="0"/>
                <a:cs typeface="Aparajita" pitchFamily="34" charset="0"/>
              </a:rPr>
              <a:t> </a:t>
            </a:r>
            <a:r>
              <a:rPr lang="en-US" dirty="0" smtClean="0">
                <a:latin typeface="Aparajita" pitchFamily="34" charset="0"/>
                <a:cs typeface="Aparajita" pitchFamily="34" charset="0"/>
              </a:rPr>
              <a:t>                   </a:t>
            </a:r>
          </a:p>
          <a:p>
            <a:pPr fontAlgn="base"/>
            <a:r>
              <a:rPr lang="en-US" dirty="0" smtClean="0">
                <a:latin typeface="Aparajita" pitchFamily="34" charset="0"/>
                <a:cs typeface="Aparajita" pitchFamily="34" charset="0"/>
              </a:rPr>
              <a:t>2                                                                                                    </a:t>
            </a:r>
          </a:p>
          <a:p>
            <a:pPr fontAlgn="base"/>
            <a:r>
              <a:rPr lang="en-US" dirty="0" smtClean="0">
                <a:latin typeface="Aparajita" pitchFamily="34" charset="0"/>
                <a:cs typeface="Aparajita" pitchFamily="34" charset="0"/>
              </a:rPr>
              <a:t>3                                                                                                    </a:t>
            </a:r>
          </a:p>
          <a:p>
            <a:pPr fontAlgn="base"/>
            <a:r>
              <a:rPr lang="en-US" dirty="0" smtClean="0">
                <a:latin typeface="Aparajita" pitchFamily="34" charset="0"/>
                <a:cs typeface="Aparajita" pitchFamily="34" charset="0"/>
              </a:rPr>
              <a:t>and </a:t>
            </a:r>
            <a:r>
              <a:rPr lang="en-US" dirty="0" smtClean="0">
                <a:latin typeface="Aparajita" pitchFamily="34" charset="0"/>
                <a:cs typeface="Aparajita" pitchFamily="34" charset="0"/>
              </a:rPr>
              <a:t> so on</a:t>
            </a:r>
            <a:r>
              <a:rPr lang="en-US" dirty="0" smtClean="0">
                <a:latin typeface="Aparajita" pitchFamily="34" charset="0"/>
                <a:cs typeface="Aparajita" pitchFamily="34" charset="0"/>
              </a:rPr>
              <a:t>.</a:t>
            </a:r>
          </a:p>
          <a:p>
            <a:pPr fontAlgn="base">
              <a:buNone/>
            </a:pPr>
            <a:r>
              <a:rPr lang="en-US" dirty="0" smtClean="0">
                <a:latin typeface="Aparajita" pitchFamily="34" charset="0"/>
                <a:cs typeface="Aparajita" pitchFamily="34" charset="0"/>
              </a:rPr>
              <a:t>Now at this stage the case is referred to in the repertory, worked out , and a group of medicines with markings is arrived at.</a:t>
            </a:r>
            <a:endParaRPr lang="en-US" dirty="0" smtClean="0">
              <a:latin typeface="Aparajita" pitchFamily="34" charset="0"/>
              <a:cs typeface="Aparajita" pitchFamily="34" charset="0"/>
            </a:endParaRPr>
          </a:p>
          <a:p>
            <a:endParaRPr lang="en-US" dirty="0">
              <a:latin typeface="Aparajita" pitchFamily="34" charset="0"/>
              <a:cs typeface="Aparajit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err="1" smtClean="0">
                <a:latin typeface="Aparajita" pitchFamily="34" charset="0"/>
                <a:cs typeface="Aparajita" pitchFamily="34" charset="0"/>
              </a:rPr>
              <a:t>Repertorization</a:t>
            </a:r>
            <a:r>
              <a:rPr lang="en-US" dirty="0" smtClean="0">
                <a:latin typeface="Aparajita" pitchFamily="34" charset="0"/>
                <a:cs typeface="Aparajita" pitchFamily="34" charset="0"/>
              </a:rPr>
              <a:t> is not only a mechanical process of counting rubrics and </a:t>
            </a:r>
            <a:r>
              <a:rPr lang="en-US" dirty="0" err="1" smtClean="0">
                <a:latin typeface="Aparajita" pitchFamily="34" charset="0"/>
                <a:cs typeface="Aparajita" pitchFamily="34" charset="0"/>
              </a:rPr>
              <a:t>totalling</a:t>
            </a:r>
            <a:r>
              <a:rPr lang="en-US" dirty="0" smtClean="0">
                <a:latin typeface="Aparajita" pitchFamily="34" charset="0"/>
                <a:cs typeface="Aparajita" pitchFamily="34" charset="0"/>
              </a:rPr>
              <a:t> marks obtained by a medicine, it also includes the logical steps to reach the proper repertory and finally differentiating the remedies with the help of </a:t>
            </a:r>
            <a:r>
              <a:rPr lang="en-US" dirty="0" err="1" smtClean="0">
                <a:latin typeface="Aparajita" pitchFamily="34" charset="0"/>
                <a:cs typeface="Aparajita" pitchFamily="34" charset="0"/>
              </a:rPr>
              <a:t>Materia</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Medica</a:t>
            </a:r>
            <a:r>
              <a:rPr lang="en-US" dirty="0" smtClean="0">
                <a:latin typeface="Aparajita" pitchFamily="34" charset="0"/>
                <a:cs typeface="Aparajita" pitchFamily="34" charset="0"/>
              </a:rPr>
              <a:t>.</a:t>
            </a:r>
          </a:p>
          <a:p>
            <a:pPr algn="just"/>
            <a:endParaRPr lang="en-US" dirty="0" smtClean="0">
              <a:latin typeface="Aparajita" pitchFamily="34" charset="0"/>
              <a:cs typeface="Aparajita" pitchFamily="34" charset="0"/>
            </a:endParaRPr>
          </a:p>
          <a:p>
            <a:pPr algn="just"/>
            <a:r>
              <a:rPr lang="en-US" dirty="0" smtClean="0">
                <a:latin typeface="Aparajita" pitchFamily="34" charset="0"/>
                <a:cs typeface="Aparajita" pitchFamily="34" charset="0"/>
              </a:rPr>
              <a:t>Repertory follows </a:t>
            </a:r>
            <a:r>
              <a:rPr lang="en-US" dirty="0" smtClean="0">
                <a:solidFill>
                  <a:srgbClr val="FFFF00"/>
                </a:solidFill>
                <a:latin typeface="Aparajita" pitchFamily="34" charset="0"/>
                <a:cs typeface="Aparajita" pitchFamily="34" charset="0"/>
              </a:rPr>
              <a:t>“</a:t>
            </a:r>
            <a:r>
              <a:rPr lang="en-US" b="1" i="1" dirty="0" smtClean="0">
                <a:solidFill>
                  <a:srgbClr val="FFFF00"/>
                </a:solidFill>
                <a:latin typeface="Aparajita" pitchFamily="34" charset="0"/>
                <a:cs typeface="Aparajita" pitchFamily="34" charset="0"/>
              </a:rPr>
              <a:t>Logic of Induction and Deduction”</a:t>
            </a:r>
            <a:endParaRPr lang="en-US" dirty="0">
              <a:solidFill>
                <a:srgbClr val="FFFF00"/>
              </a:solidFill>
              <a:latin typeface="Aparajita" pitchFamily="34" charset="0"/>
              <a:cs typeface="Aparajita"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7. REPERTORIAL RESULT</a:t>
            </a:r>
            <a:endParaRPr lang="en-US" sz="4000" dirty="0"/>
          </a:p>
        </p:txBody>
      </p:sp>
      <p:sp>
        <p:nvSpPr>
          <p:cNvPr id="3" name="Content Placeholder 2"/>
          <p:cNvSpPr>
            <a:spLocks noGrp="1"/>
          </p:cNvSpPr>
          <p:nvPr>
            <p:ph idx="1"/>
          </p:nvPr>
        </p:nvSpPr>
        <p:spPr/>
        <p:txBody>
          <a:bodyPr/>
          <a:lstStyle/>
          <a:p>
            <a:pPr algn="just"/>
            <a:r>
              <a:rPr lang="en-US" dirty="0" smtClean="0">
                <a:latin typeface="Aparajita" pitchFamily="34" charset="0"/>
                <a:cs typeface="Aparajita" pitchFamily="34" charset="0"/>
              </a:rPr>
              <a:t>A group of close running medicines should be noted down according to the symptoms covered and marks obtained.</a:t>
            </a:r>
          </a:p>
          <a:p>
            <a:pPr algn="just">
              <a:buNone/>
            </a:pPr>
            <a:endParaRPr lang="en-US" dirty="0" smtClean="0">
              <a:latin typeface="Aparajita" pitchFamily="34" charset="0"/>
              <a:cs typeface="Aparajita" pitchFamily="34" charset="0"/>
            </a:endParaRPr>
          </a:p>
          <a:p>
            <a:pPr algn="just">
              <a:buNone/>
            </a:pPr>
            <a:r>
              <a:rPr lang="en-US" dirty="0" err="1" smtClean="0">
                <a:latin typeface="Aparajita" pitchFamily="34" charset="0"/>
                <a:cs typeface="Aparajita" pitchFamily="34" charset="0"/>
              </a:rPr>
              <a:t>Eg</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Lycopodium</a:t>
            </a:r>
            <a:r>
              <a:rPr lang="en-US" dirty="0" smtClean="0">
                <a:latin typeface="Aparajita" pitchFamily="34" charset="0"/>
                <a:cs typeface="Aparajita" pitchFamily="34" charset="0"/>
              </a:rPr>
              <a:t> 18/7</a:t>
            </a:r>
          </a:p>
          <a:p>
            <a:pPr algn="just">
              <a:buFont typeface="Wingdings" pitchFamily="2" charset="2"/>
              <a:buChar char="ü"/>
            </a:pPr>
            <a:r>
              <a:rPr lang="en-US" dirty="0" smtClean="0">
                <a:latin typeface="Aparajita" pitchFamily="34" charset="0"/>
                <a:cs typeface="Aparajita" pitchFamily="34" charset="0"/>
              </a:rPr>
              <a:t>18 denotes total marks</a:t>
            </a:r>
          </a:p>
          <a:p>
            <a:pPr algn="just">
              <a:buFont typeface="Wingdings" pitchFamily="2" charset="2"/>
              <a:buChar char="ü"/>
            </a:pPr>
            <a:r>
              <a:rPr lang="en-US" dirty="0" smtClean="0">
                <a:latin typeface="Aparajita" pitchFamily="34" charset="0"/>
                <a:cs typeface="Aparajita" pitchFamily="34" charset="0"/>
              </a:rPr>
              <a:t>7 denotes rubrics covered.</a:t>
            </a:r>
          </a:p>
          <a:p>
            <a:pPr algn="just">
              <a:buNone/>
            </a:pPr>
            <a:endParaRPr lang="en-US" dirty="0" smtClean="0">
              <a:latin typeface="Aparajita" pitchFamily="34" charset="0"/>
              <a:cs typeface="Aparajita" pitchFamily="34" charset="0"/>
            </a:endParaRPr>
          </a:p>
          <a:p>
            <a:pPr algn="just"/>
            <a:r>
              <a:rPr lang="en-US" dirty="0" smtClean="0">
                <a:latin typeface="Aparajita" pitchFamily="34" charset="0"/>
                <a:cs typeface="Aparajita" pitchFamily="34" charset="0"/>
              </a:rPr>
              <a:t>Few medicines which are nearer to the first also find a place in the </a:t>
            </a:r>
            <a:r>
              <a:rPr lang="en-US" dirty="0" err="1" smtClean="0">
                <a:latin typeface="Aparajita" pitchFamily="34" charset="0"/>
                <a:cs typeface="Aparajita" pitchFamily="34" charset="0"/>
              </a:rPr>
              <a:t>repertorial</a:t>
            </a:r>
            <a:r>
              <a:rPr lang="en-US" dirty="0" smtClean="0">
                <a:latin typeface="Aparajita" pitchFamily="34" charset="0"/>
                <a:cs typeface="Aparajita" pitchFamily="34" charset="0"/>
              </a:rPr>
              <a:t> result.</a:t>
            </a:r>
            <a:endParaRPr lang="en-US" dirty="0">
              <a:latin typeface="Aparajita" pitchFamily="34" charset="0"/>
              <a:cs typeface="Aparajita"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8. ANALYSIS OF REPERTORIAL RESULT AND PRESCRIPTION</a:t>
            </a:r>
            <a:endParaRPr lang="en-US" sz="3200" dirty="0"/>
          </a:p>
        </p:txBody>
      </p:sp>
      <p:sp>
        <p:nvSpPr>
          <p:cNvPr id="3" name="Content Placeholder 2"/>
          <p:cNvSpPr>
            <a:spLocks noGrp="1"/>
          </p:cNvSpPr>
          <p:nvPr>
            <p:ph idx="1"/>
          </p:nvPr>
        </p:nvSpPr>
        <p:spPr/>
        <p:txBody>
          <a:bodyPr/>
          <a:lstStyle/>
          <a:p>
            <a:pPr algn="just"/>
            <a:r>
              <a:rPr lang="en-US" dirty="0" smtClean="0">
                <a:latin typeface="Aparajita" pitchFamily="34" charset="0"/>
                <a:cs typeface="Aparajita" pitchFamily="34" charset="0"/>
              </a:rPr>
              <a:t>Remedy which gets higher mark is not necessarily the final remedy in all cases.</a:t>
            </a:r>
          </a:p>
          <a:p>
            <a:pPr algn="just"/>
            <a:r>
              <a:rPr lang="en-US" dirty="0" smtClean="0">
                <a:latin typeface="Aparajita" pitchFamily="34" charset="0"/>
                <a:cs typeface="Aparajita" pitchFamily="34" charset="0"/>
              </a:rPr>
              <a:t>Repertorial results is to be </a:t>
            </a:r>
            <a:r>
              <a:rPr lang="en-US" dirty="0" err="1" smtClean="0">
                <a:latin typeface="Aparajita" pitchFamily="34" charset="0"/>
                <a:cs typeface="Aparajita" pitchFamily="34" charset="0"/>
              </a:rPr>
              <a:t>finalised</a:t>
            </a:r>
            <a:r>
              <a:rPr lang="en-US" dirty="0" smtClean="0">
                <a:latin typeface="Aparajita" pitchFamily="34" charset="0"/>
                <a:cs typeface="Aparajita" pitchFamily="34" charset="0"/>
              </a:rPr>
              <a:t> with the </a:t>
            </a:r>
            <a:r>
              <a:rPr lang="en-US" dirty="0" err="1" smtClean="0">
                <a:latin typeface="Aparajita" pitchFamily="34" charset="0"/>
                <a:cs typeface="Aparajita" pitchFamily="34" charset="0"/>
              </a:rPr>
              <a:t>materia</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medica</a:t>
            </a:r>
            <a:r>
              <a:rPr lang="en-US" dirty="0" smtClean="0">
                <a:latin typeface="Aparajita" pitchFamily="34" charset="0"/>
                <a:cs typeface="Aparajita" pitchFamily="34" charset="0"/>
              </a:rPr>
              <a:t>.</a:t>
            </a:r>
          </a:p>
          <a:p>
            <a:pPr algn="just"/>
            <a:r>
              <a:rPr lang="en-US" dirty="0" smtClean="0">
                <a:latin typeface="Aparajita" pitchFamily="34" charset="0"/>
                <a:cs typeface="Aparajita" pitchFamily="34" charset="0"/>
              </a:rPr>
              <a:t>The remedy group has to be compared with the picture of the patient and with the help of </a:t>
            </a:r>
            <a:r>
              <a:rPr lang="en-US" dirty="0" err="1" smtClean="0">
                <a:latin typeface="Aparajita" pitchFamily="34" charset="0"/>
                <a:cs typeface="Aparajita" pitchFamily="34" charset="0"/>
              </a:rPr>
              <a:t>Materia</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Medica</a:t>
            </a:r>
            <a:r>
              <a:rPr lang="en-US" dirty="0" smtClean="0">
                <a:latin typeface="Aparajita" pitchFamily="34" charset="0"/>
                <a:cs typeface="Aparajita" pitchFamily="34" charset="0"/>
              </a:rPr>
              <a:t>, it should be differentiated.</a:t>
            </a:r>
            <a:endParaRPr lang="en-US" dirty="0">
              <a:latin typeface="Aparajita" pitchFamily="34" charset="0"/>
              <a:cs typeface="Aparajita"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a:t>
            </a:r>
            <a:r>
              <a:rPr lang="en-US" dirty="0" err="1" smtClean="0"/>
              <a:t>Boenninghausenn</a:t>
            </a:r>
            <a:r>
              <a:rPr lang="en-US" dirty="0" smtClean="0"/>
              <a:t> Quotes</a:t>
            </a:r>
            <a:endParaRPr lang="en-US" dirty="0"/>
          </a:p>
        </p:txBody>
      </p:sp>
      <p:sp>
        <p:nvSpPr>
          <p:cNvPr id="3" name="Content Placeholder 2"/>
          <p:cNvSpPr>
            <a:spLocks noGrp="1"/>
          </p:cNvSpPr>
          <p:nvPr>
            <p:ph idx="1"/>
          </p:nvPr>
        </p:nvSpPr>
        <p:spPr/>
        <p:txBody>
          <a:bodyPr>
            <a:normAutofit/>
          </a:bodyPr>
          <a:lstStyle/>
          <a:p>
            <a:pPr algn="just"/>
            <a:r>
              <a:rPr lang="en-US" dirty="0" smtClean="0">
                <a:latin typeface="Aparajita" pitchFamily="34" charset="0"/>
                <a:cs typeface="Aparajita" pitchFamily="34" charset="0"/>
              </a:rPr>
              <a:t>For this purpose, he </a:t>
            </a:r>
            <a:r>
              <a:rPr lang="en-US" i="1" dirty="0" smtClean="0">
                <a:latin typeface="Aparajita" pitchFamily="34" charset="0"/>
                <a:cs typeface="Aparajita" pitchFamily="34" charset="0"/>
              </a:rPr>
              <a:t>should not content </a:t>
            </a:r>
            <a:r>
              <a:rPr lang="en-US" dirty="0" smtClean="0">
                <a:latin typeface="Aparajita" pitchFamily="34" charset="0"/>
                <a:cs typeface="Aparajita" pitchFamily="34" charset="0"/>
              </a:rPr>
              <a:t>himself with repertories that have been prepared, a </a:t>
            </a:r>
            <a:r>
              <a:rPr lang="en-US" i="1" dirty="0" smtClean="0">
                <a:latin typeface="Aparajita" pitchFamily="34" charset="0"/>
                <a:cs typeface="Aparajita" pitchFamily="34" charset="0"/>
              </a:rPr>
              <a:t>very frequent carelessness</a:t>
            </a:r>
            <a:r>
              <a:rPr lang="en-US" dirty="0" smtClean="0">
                <a:latin typeface="Aparajita" pitchFamily="34" charset="0"/>
                <a:cs typeface="Aparajita" pitchFamily="34" charset="0"/>
              </a:rPr>
              <a:t>, for these books contain </a:t>
            </a:r>
            <a:r>
              <a:rPr lang="en-US" i="1" dirty="0" smtClean="0">
                <a:latin typeface="Aparajita" pitchFamily="34" charset="0"/>
                <a:cs typeface="Aparajita" pitchFamily="34" charset="0"/>
              </a:rPr>
              <a:t>only slight hints </a:t>
            </a:r>
            <a:r>
              <a:rPr lang="en-US" dirty="0" smtClean="0">
                <a:latin typeface="Aparajita" pitchFamily="34" charset="0"/>
                <a:cs typeface="Aparajita" pitchFamily="34" charset="0"/>
              </a:rPr>
              <a:t>as to one or other remedy that might be selected but can never take the place of the careful reading up on the </a:t>
            </a:r>
            <a:r>
              <a:rPr lang="en-US" i="1" dirty="0" smtClean="0">
                <a:latin typeface="Aparajita" pitchFamily="34" charset="0"/>
                <a:cs typeface="Aparajita" pitchFamily="34" charset="0"/>
              </a:rPr>
              <a:t>fountain sources</a:t>
            </a:r>
            <a:r>
              <a:rPr lang="en-US" dirty="0" smtClean="0">
                <a:latin typeface="Aparajita" pitchFamily="34" charset="0"/>
                <a:cs typeface="Aparajita" pitchFamily="34" charset="0"/>
              </a:rPr>
              <a:t> (the field, which differentiates medicines, is called </a:t>
            </a:r>
            <a:r>
              <a:rPr lang="en-US" i="1" dirty="0" smtClean="0">
                <a:latin typeface="Aparajita" pitchFamily="34" charset="0"/>
                <a:cs typeface="Aparajita" pitchFamily="34" charset="0"/>
              </a:rPr>
              <a:t>Potential Differential Field</a:t>
            </a:r>
            <a:r>
              <a:rPr lang="en-US" dirty="0" smtClean="0">
                <a:latin typeface="Aparajita" pitchFamily="34" charset="0"/>
                <a:cs typeface="Aparajita" pitchFamily="34" charset="0"/>
              </a:rPr>
              <a:t>)</a:t>
            </a:r>
            <a:endParaRPr lang="en-US" dirty="0">
              <a:latin typeface="Aparajita" pitchFamily="34" charset="0"/>
              <a:cs typeface="Aparajita"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8458200" cy="4526280"/>
          </a:xfrm>
        </p:spPr>
        <p:txBody>
          <a:bodyPr>
            <a:normAutofit/>
          </a:bodyPr>
          <a:lstStyle/>
          <a:p>
            <a:pPr algn="just"/>
            <a:r>
              <a:rPr lang="en-US" dirty="0" smtClean="0">
                <a:latin typeface="Aparajita" pitchFamily="34" charset="0"/>
                <a:cs typeface="Aparajita" pitchFamily="34" charset="0"/>
              </a:rPr>
              <a:t>Repertory thus narrows down the group of medicines, and with the help of source books, a final remedy can be found out. </a:t>
            </a:r>
          </a:p>
          <a:p>
            <a:pPr algn="just"/>
            <a:r>
              <a:rPr lang="en-US" dirty="0" smtClean="0">
                <a:latin typeface="Aparajita" pitchFamily="34" charset="0"/>
                <a:cs typeface="Aparajita" pitchFamily="34" charset="0"/>
              </a:rPr>
              <a:t>The remedy </a:t>
            </a:r>
            <a:r>
              <a:rPr lang="en-US" smtClean="0">
                <a:latin typeface="Aparajita" pitchFamily="34" charset="0"/>
                <a:cs typeface="Aparajita" pitchFamily="34" charset="0"/>
              </a:rPr>
              <a:t>for prescription </a:t>
            </a:r>
            <a:r>
              <a:rPr lang="en-US" dirty="0" smtClean="0">
                <a:latin typeface="Aparajita" pitchFamily="34" charset="0"/>
                <a:cs typeface="Aparajita" pitchFamily="34" charset="0"/>
              </a:rPr>
              <a:t>so selected must finally pass through certain criteria such as susceptibility, sensitivity, suppression (if any), the level of similarity, functional and structural changes, vitality and </a:t>
            </a:r>
            <a:r>
              <a:rPr lang="en-US" dirty="0" err="1" smtClean="0">
                <a:latin typeface="Aparajita" pitchFamily="34" charset="0"/>
                <a:cs typeface="Aparajita" pitchFamily="34" charset="0"/>
              </a:rPr>
              <a:t>miasm</a:t>
            </a:r>
            <a:r>
              <a:rPr lang="en-US" dirty="0" smtClean="0">
                <a:latin typeface="Aparajita" pitchFamily="34" charset="0"/>
                <a:cs typeface="Aparajita" pitchFamily="34" charset="0"/>
              </a:rPr>
              <a:t>, to arrive at the right potency and dose schedule.</a:t>
            </a:r>
            <a:endParaRPr lang="en-US" dirty="0">
              <a:latin typeface="Aparajita" pitchFamily="34" charset="0"/>
              <a:cs typeface="Aparajita"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2590800"/>
            <a:ext cx="6327181" cy="1323439"/>
          </a:xfrm>
          <a:prstGeom prst="rect">
            <a:avLst/>
          </a:prstGeom>
        </p:spPr>
        <p:style>
          <a:lnRef idx="3">
            <a:schemeClr val="lt1"/>
          </a:lnRef>
          <a:fillRef idx="1">
            <a:schemeClr val="dk1"/>
          </a:fillRef>
          <a:effectRef idx="1">
            <a:schemeClr val="dk1"/>
          </a:effectRef>
          <a:fontRef idx="minor">
            <a:schemeClr val="lt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8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STEPS  OF REPERTORIZATION</a:t>
            </a:r>
            <a:endParaRPr lang="en-US" dirty="0"/>
          </a:p>
        </p:txBody>
      </p:sp>
      <p:sp>
        <p:nvSpPr>
          <p:cNvPr id="3" name="Content Placeholder 2"/>
          <p:cNvSpPr>
            <a:spLocks noGrp="1"/>
          </p:cNvSpPr>
          <p:nvPr>
            <p:ph idx="1"/>
          </p:nvPr>
        </p:nvSpPr>
        <p:spPr/>
        <p:txBody>
          <a:bodyPr>
            <a:normAutofit/>
          </a:bodyPr>
          <a:lstStyle/>
          <a:p>
            <a:pPr marL="514350" indent="-514350" algn="just">
              <a:buAutoNum type="arabicPeriod"/>
            </a:pPr>
            <a:r>
              <a:rPr lang="en-US" dirty="0" smtClean="0">
                <a:latin typeface="Aparajita" pitchFamily="34" charset="0"/>
                <a:cs typeface="Aparajita" pitchFamily="34" charset="0"/>
              </a:rPr>
              <a:t>Case Taking</a:t>
            </a:r>
          </a:p>
          <a:p>
            <a:pPr marL="514350" indent="-514350" algn="just">
              <a:buAutoNum type="arabicPeriod"/>
            </a:pPr>
            <a:r>
              <a:rPr lang="en-US" dirty="0" smtClean="0">
                <a:latin typeface="Aparajita" pitchFamily="34" charset="0"/>
                <a:cs typeface="Aparajita" pitchFamily="34" charset="0"/>
              </a:rPr>
              <a:t>Recording &amp; Interpretation</a:t>
            </a:r>
          </a:p>
          <a:p>
            <a:pPr marL="514350" indent="-514350" algn="just">
              <a:buAutoNum type="arabicPeriod"/>
            </a:pPr>
            <a:r>
              <a:rPr lang="en-US" dirty="0" smtClean="0">
                <a:latin typeface="Aparajita" pitchFamily="34" charset="0"/>
                <a:cs typeface="Aparajita" pitchFamily="34" charset="0"/>
              </a:rPr>
              <a:t>Defining the Problem</a:t>
            </a:r>
          </a:p>
          <a:p>
            <a:pPr marL="514350" indent="-514350" algn="just">
              <a:buAutoNum type="arabicPeriod"/>
            </a:pPr>
            <a:r>
              <a:rPr lang="en-US" dirty="0" smtClean="0">
                <a:latin typeface="Aparajita" pitchFamily="34" charset="0"/>
                <a:cs typeface="Aparajita" pitchFamily="34" charset="0"/>
              </a:rPr>
              <a:t>Classification and Evaluation of Symptoms (Analysis)</a:t>
            </a:r>
          </a:p>
          <a:p>
            <a:pPr marL="514350" indent="-514350" algn="just">
              <a:buAutoNum type="arabicPeriod"/>
            </a:pPr>
            <a:r>
              <a:rPr lang="en-US" dirty="0" smtClean="0">
                <a:latin typeface="Aparajita" pitchFamily="34" charset="0"/>
                <a:cs typeface="Aparajita" pitchFamily="34" charset="0"/>
              </a:rPr>
              <a:t>Erecting Totality (Synthesis)</a:t>
            </a:r>
          </a:p>
          <a:p>
            <a:pPr marL="514350" indent="-514350" algn="just">
              <a:buAutoNum type="arabicPeriod"/>
            </a:pPr>
            <a:r>
              <a:rPr lang="en-US" dirty="0" smtClean="0">
                <a:latin typeface="Aparajita" pitchFamily="34" charset="0"/>
                <a:cs typeface="Aparajita" pitchFamily="34" charset="0"/>
              </a:rPr>
              <a:t>Selection of a proper repertory</a:t>
            </a:r>
          </a:p>
          <a:p>
            <a:pPr marL="514350" indent="-514350" algn="just">
              <a:buAutoNum type="arabicPeriod"/>
            </a:pPr>
            <a:r>
              <a:rPr lang="en-US" dirty="0" smtClean="0">
                <a:latin typeface="Aparajita" pitchFamily="34" charset="0"/>
                <a:cs typeface="Aparajita" pitchFamily="34" charset="0"/>
              </a:rPr>
              <a:t>Repertorial result</a:t>
            </a:r>
          </a:p>
          <a:p>
            <a:pPr marL="514350" indent="-514350" algn="just">
              <a:buAutoNum type="arabicPeriod"/>
            </a:pPr>
            <a:r>
              <a:rPr lang="en-US" dirty="0" smtClean="0">
                <a:latin typeface="Aparajita" pitchFamily="34" charset="0"/>
                <a:cs typeface="Aparajita" pitchFamily="34" charset="0"/>
              </a:rPr>
              <a:t>Analysis of Repertorial result and Prescription</a:t>
            </a:r>
            <a:endParaRPr lang="en-US" dirty="0">
              <a:latin typeface="Aparajita" pitchFamily="34" charset="0"/>
              <a:cs typeface="Aparajit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1. CASE TAKING</a:t>
            </a:r>
            <a:endParaRPr lang="en-US" dirty="0"/>
          </a:p>
        </p:txBody>
      </p:sp>
      <p:sp>
        <p:nvSpPr>
          <p:cNvPr id="3" name="Content Placeholder 2"/>
          <p:cNvSpPr>
            <a:spLocks noGrp="1"/>
          </p:cNvSpPr>
          <p:nvPr>
            <p:ph idx="1"/>
          </p:nvPr>
        </p:nvSpPr>
        <p:spPr/>
        <p:txBody>
          <a:bodyPr>
            <a:normAutofit/>
          </a:bodyPr>
          <a:lstStyle/>
          <a:p>
            <a:r>
              <a:rPr lang="en-US" dirty="0" smtClean="0">
                <a:latin typeface="Aparajita" pitchFamily="34" charset="0"/>
                <a:cs typeface="Aparajita" pitchFamily="34" charset="0"/>
              </a:rPr>
              <a:t>Cure actually begins with the humble task of Case Taking.</a:t>
            </a:r>
          </a:p>
          <a:p>
            <a:r>
              <a:rPr lang="en-US" dirty="0" smtClean="0">
                <a:latin typeface="Aparajita" pitchFamily="34" charset="0"/>
                <a:cs typeface="Aparajita" pitchFamily="34" charset="0"/>
              </a:rPr>
              <a:t>Case taking is the first step, and the outcome of treatment entirely depends upon the success of this first step.</a:t>
            </a:r>
          </a:p>
          <a:p>
            <a:r>
              <a:rPr lang="en-US" dirty="0" smtClean="0">
                <a:latin typeface="Aparajita" pitchFamily="34" charset="0"/>
                <a:cs typeface="Aparajita" pitchFamily="34" charset="0"/>
              </a:rPr>
              <a:t>Sound case taking can assist the physician to plan the whole course of treatment with a definite action programme.</a:t>
            </a:r>
          </a:p>
          <a:p>
            <a:r>
              <a:rPr lang="en-US" dirty="0" smtClean="0">
                <a:latin typeface="Aparajita" pitchFamily="34" charset="0"/>
                <a:cs typeface="Aparajita" pitchFamily="34" charset="0"/>
              </a:rPr>
              <a:t>Good case taking helps the patient in the realization of his own problem.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Aparajita" pitchFamily="34" charset="0"/>
                <a:cs typeface="Aparajita" pitchFamily="34" charset="0"/>
              </a:rPr>
              <a:t>The physician should know the roles played by the patient, his/her attendants and by the physician himself.</a:t>
            </a:r>
          </a:p>
          <a:p>
            <a:endParaRPr lang="en-US" dirty="0" smtClean="0"/>
          </a:p>
          <a:p>
            <a:r>
              <a:rPr lang="en-US" dirty="0" smtClean="0">
                <a:latin typeface="Aparajita" pitchFamily="34" charset="0"/>
                <a:cs typeface="Aparajita" pitchFamily="34" charset="0"/>
              </a:rPr>
              <a:t>Unless these components are attended to, properly and simultaneously , case taking remains incomplete.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2. RECORDING AND INTERPRETATION</a:t>
            </a:r>
            <a:endParaRPr lang="en-US" sz="3200" dirty="0"/>
          </a:p>
        </p:txBody>
      </p:sp>
      <p:sp>
        <p:nvSpPr>
          <p:cNvPr id="3" name="Content Placeholder 2"/>
          <p:cNvSpPr>
            <a:spLocks noGrp="1"/>
          </p:cNvSpPr>
          <p:nvPr>
            <p:ph idx="1"/>
          </p:nvPr>
        </p:nvSpPr>
        <p:spPr/>
        <p:txBody>
          <a:bodyPr/>
          <a:lstStyle/>
          <a:p>
            <a:pPr algn="just">
              <a:buFont typeface="Wingdings" pitchFamily="2" charset="2"/>
              <a:buChar char="§"/>
            </a:pPr>
            <a:r>
              <a:rPr lang="en-US" dirty="0" smtClean="0">
                <a:latin typeface="Aparajita" pitchFamily="34" charset="0"/>
                <a:cs typeface="Aparajita" pitchFamily="34" charset="0"/>
              </a:rPr>
              <a:t>Recording is very crucial for proceeding further with the subsequent steps. Recording is not done independent of interpretation, so both should be done simultaneously.</a:t>
            </a:r>
          </a:p>
          <a:p>
            <a:pPr algn="just">
              <a:buNone/>
            </a:pPr>
            <a:endParaRPr lang="en-US" dirty="0" smtClean="0">
              <a:latin typeface="Aparajita" pitchFamily="34" charset="0"/>
              <a:cs typeface="Aparajita" pitchFamily="34" charset="0"/>
            </a:endParaRPr>
          </a:p>
          <a:p>
            <a:pPr algn="just">
              <a:buFont typeface="Wingdings" pitchFamily="2" charset="2"/>
              <a:buChar char="§"/>
            </a:pPr>
            <a:r>
              <a:rPr lang="en-US" dirty="0" smtClean="0"/>
              <a:t> </a:t>
            </a:r>
            <a:r>
              <a:rPr lang="en-US" dirty="0" smtClean="0">
                <a:latin typeface="Aparajita" pitchFamily="34" charset="0"/>
                <a:cs typeface="Aparajita" pitchFamily="34" charset="0"/>
              </a:rPr>
              <a:t>Need of a case record has been emphasized by all the stalwarts for various essential purposes. Every case can be a piece of learning. Therefore, it is imperative to have it recorded properly.</a:t>
            </a:r>
            <a:r>
              <a:rPr lang="en-US" dirty="0" smtClean="0"/>
              <a:t> </a:t>
            </a:r>
            <a:endParaRPr lang="en-US" dirty="0">
              <a:latin typeface="Aparajita" pitchFamily="34" charset="0"/>
              <a:cs typeface="Aparajit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latin typeface="Aparajita" pitchFamily="34" charset="0"/>
                <a:cs typeface="Aparajita" pitchFamily="34" charset="0"/>
              </a:rPr>
              <a:t>The purpose of a case record is to keep all the information adequately and accurately recorded for future references. </a:t>
            </a:r>
          </a:p>
          <a:p>
            <a:pPr algn="just"/>
            <a:r>
              <a:rPr lang="en-US" dirty="0" smtClean="0">
                <a:latin typeface="Aparajita" pitchFamily="34" charset="0"/>
                <a:cs typeface="Aparajita" pitchFamily="34" charset="0"/>
              </a:rPr>
              <a:t>Case record  should communicate the exact picture of  the patient which has been obtained by the physician. </a:t>
            </a:r>
          </a:p>
          <a:p>
            <a:pPr algn="just"/>
            <a:r>
              <a:rPr lang="en-US" dirty="0" smtClean="0">
                <a:latin typeface="Aparajita" pitchFamily="34" charset="0"/>
                <a:cs typeface="Aparajita" pitchFamily="34" charset="0"/>
              </a:rPr>
              <a:t>This is possible only when  recording is done properly without being hindered by any subjectivity of the physician.</a:t>
            </a:r>
            <a:endParaRPr lang="en-US" dirty="0">
              <a:latin typeface="Aparajita" pitchFamily="34" charset="0"/>
              <a:cs typeface="Aparajit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latin typeface="Aparajita" pitchFamily="34" charset="0"/>
                <a:cs typeface="Aparajita" pitchFamily="34" charset="0"/>
              </a:rPr>
              <a:t>While giving directions for investigating the case, Master Hahnemann has greatly emphasized  the necessity of being  unprejudiced and stressed the need of fidelity in tracing the picture to overcome the subjectivity in practice.</a:t>
            </a:r>
            <a:endParaRPr lang="en-US" dirty="0">
              <a:latin typeface="Aparajita" pitchFamily="34" charset="0"/>
              <a:cs typeface="Aparajita"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167</TotalTime>
  <Words>1347</Words>
  <Application>Microsoft Office PowerPoint</Application>
  <PresentationFormat>On-screen Show (4:3)</PresentationFormat>
  <Paragraphs>146</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Foundry</vt:lpstr>
      <vt:lpstr>STEPS OF REPERTORIZATION</vt:lpstr>
      <vt:lpstr>DEFINITION</vt:lpstr>
      <vt:lpstr>Slide 3</vt:lpstr>
      <vt:lpstr>STEPS  OF REPERTORIZATION</vt:lpstr>
      <vt:lpstr>1. CASE TAKING</vt:lpstr>
      <vt:lpstr>Slide 6</vt:lpstr>
      <vt:lpstr>2. RECORDING AND INTERPRETATION</vt:lpstr>
      <vt:lpstr>Slide 8</vt:lpstr>
      <vt:lpstr>Slide 9</vt:lpstr>
      <vt:lpstr>Slide 10</vt:lpstr>
      <vt:lpstr>Slide 11</vt:lpstr>
      <vt:lpstr>3. DEFINING THE PROBLEM</vt:lpstr>
      <vt:lpstr>Slide 13</vt:lpstr>
      <vt:lpstr>Slide 14</vt:lpstr>
      <vt:lpstr>4. CLASSIFICATION AND EVALUATION OF SYMPTOMS (ANALYSIS)</vt:lpstr>
      <vt:lpstr>Slide 16</vt:lpstr>
      <vt:lpstr>Slide 17</vt:lpstr>
      <vt:lpstr>Slide 18</vt:lpstr>
      <vt:lpstr>Dr.C.M.BOGER</vt:lpstr>
      <vt:lpstr>5.  ERECTING TOTALITY</vt:lpstr>
      <vt:lpstr>Slide 21</vt:lpstr>
      <vt:lpstr>Slide 22</vt:lpstr>
      <vt:lpstr>Slide 23</vt:lpstr>
      <vt:lpstr> 6. SELECTION OF REPERTORY AND REPERTORIZATION PROPER </vt:lpstr>
      <vt:lpstr>Slide 25</vt:lpstr>
      <vt:lpstr>Slide 26</vt:lpstr>
      <vt:lpstr>Slide 27</vt:lpstr>
      <vt:lpstr>Slide 28</vt:lpstr>
      <vt:lpstr>Slide 29</vt:lpstr>
      <vt:lpstr>7. REPERTORIAL RESULT</vt:lpstr>
      <vt:lpstr>8. ANALYSIS OF REPERTORIAL RESULT AND PRESCRIPTION</vt:lpstr>
      <vt:lpstr>Dr. Boenninghausenn Quotes</vt:lpstr>
      <vt:lpstr>Slide 33</vt:lpstr>
      <vt:lpstr>Slide 34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STEPS OF REPERTORIZATION</dc:title>
  <dc:creator>New</dc:creator>
  <cp:lastModifiedBy>New</cp:lastModifiedBy>
  <cp:revision>35</cp:revision>
  <dcterms:created xsi:type="dcterms:W3CDTF">2006-08-16T00:00:00Z</dcterms:created>
  <dcterms:modified xsi:type="dcterms:W3CDTF">2020-05-07T04:58:38Z</dcterms:modified>
</cp:coreProperties>
</file>